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themeOverride+xml" PartName="/ppt/theme/themeOverride2.xml"/>
  <Override ContentType="application/vnd.openxmlformats-officedocument.themeOverride+xml" PartName="/ppt/theme/themeOverride1.xml"/>
  <Override ContentType="application/binary" PartName="/ppt/metadata"/>
  <Override ContentType="application/vnd.openxmlformats-officedocument.presentationml.notesMaster+xml" PartName="/ppt/notesMasters/notesMaster1.xml"/>
  <Override ContentType="application/vnd.openxmlformats-officedocument.drawingml.chartshapes+xml" PartName="/ppt/drawings/drawing2.xml"/>
  <Override ContentType="application/vnd.openxmlformats-officedocument.drawingml.chartshapes+xml" PartName="/ppt/drawings/drawing1.xml"/>
  <Override ContentType="application/vnd.ms-office.chartstyle+xml" PartName="/ppt/charts/style3.xml"/>
  <Override ContentType="application/vnd.ms-office.chartstyle+xml" PartName="/ppt/charts/style4.xml"/>
  <Override ContentType="application/vnd.ms-office.chartstyle+xml" PartName="/ppt/charts/style1.xml"/>
  <Override ContentType="application/vnd.ms-office.chartstyle+xml" PartName="/ppt/charts/style2.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jqCbv3L9YsXwzEGCOBpl9jfMj4w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ane Couper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C:\Users\clreed\Documents\EEG_grant_course\Hands_up_graphs_example_up_down_amps.xls" TargetMode="External"/><Relationship Id="rId3"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clreed\Documents\EEG_grant_course\Hands_up_graphs_example_up_down_amps.xls" TargetMode="External"/><Relationship Id="rId3"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07030602697535"/>
          <c:y val="0.12644044356429909"/>
          <c:w val="0.80606450619689207"/>
          <c:h val="0.60694218675896128"/>
        </c:manualLayout>
      </c:layout>
      <c:lineChart>
        <c:grouping val="standard"/>
        <c:varyColors val="0"/>
        <c:ser>
          <c:idx val="0"/>
          <c:order val="0"/>
          <c:spPr>
            <a:ln w="57150" cap="rnd">
              <a:solidFill>
                <a:schemeClr val="tx1"/>
              </a:solidFill>
              <a:round/>
            </a:ln>
            <a:effectLst/>
          </c:spPr>
          <c:marker>
            <c:symbol val="none"/>
          </c:marker>
          <c:cat>
            <c:strRef>
              <c:f>Sheet1!$A$2:$A$25</c:f>
              <c:strCache>
                <c:ptCount val="24"/>
                <c:pt idx="2">
                  <c:v>T3</c:v>
                </c:pt>
                <c:pt idx="5">
                  <c:v>T6</c:v>
                </c:pt>
                <c:pt idx="8">
                  <c:v>T9</c:v>
                </c:pt>
                <c:pt idx="11">
                  <c:v>T12</c:v>
                </c:pt>
                <c:pt idx="14">
                  <c:v>T15</c:v>
                </c:pt>
                <c:pt idx="17">
                  <c:v>T18</c:v>
                </c:pt>
                <c:pt idx="20">
                  <c:v>T21</c:v>
                </c:pt>
                <c:pt idx="23">
                  <c:v>T24</c:v>
                </c:pt>
              </c:strCache>
            </c:strRef>
          </c:cat>
          <c:val>
            <c:numRef>
              <c:f>Sheet1!$B$2:$B$25</c:f>
              <c:numCache>
                <c:formatCode>General</c:formatCode>
                <c:ptCount val="24"/>
                <c:pt idx="0">
                  <c:v>0</c:v>
                </c:pt>
                <c:pt idx="1">
                  <c:v>0</c:v>
                </c:pt>
                <c:pt idx="2">
                  <c:v>0</c:v>
                </c:pt>
                <c:pt idx="3">
                  <c:v>-0.1</c:v>
                </c:pt>
                <c:pt idx="4">
                  <c:v>-0.2</c:v>
                </c:pt>
                <c:pt idx="5">
                  <c:v>-0.3</c:v>
                </c:pt>
                <c:pt idx="6">
                  <c:v>-0.4</c:v>
                </c:pt>
                <c:pt idx="7">
                  <c:v>-0.5</c:v>
                </c:pt>
                <c:pt idx="8">
                  <c:v>-0.6</c:v>
                </c:pt>
                <c:pt idx="9">
                  <c:v>-0.5</c:v>
                </c:pt>
                <c:pt idx="10">
                  <c:v>-0.4</c:v>
                </c:pt>
                <c:pt idx="11">
                  <c:v>-0.3</c:v>
                </c:pt>
                <c:pt idx="12">
                  <c:v>-0.2</c:v>
                </c:pt>
                <c:pt idx="13">
                  <c:v>-0.1</c:v>
                </c:pt>
                <c:pt idx="14">
                  <c:v>0</c:v>
                </c:pt>
                <c:pt idx="15">
                  <c:v>0.1</c:v>
                </c:pt>
                <c:pt idx="16">
                  <c:v>0.2</c:v>
                </c:pt>
                <c:pt idx="17">
                  <c:v>0.3</c:v>
                </c:pt>
                <c:pt idx="18">
                  <c:v>0.4</c:v>
                </c:pt>
                <c:pt idx="19">
                  <c:v>0.5</c:v>
                </c:pt>
                <c:pt idx="20">
                  <c:v>0.5</c:v>
                </c:pt>
                <c:pt idx="21">
                  <c:v>0.3</c:v>
                </c:pt>
                <c:pt idx="22">
                  <c:v>0.1</c:v>
                </c:pt>
                <c:pt idx="23">
                  <c:v>0</c:v>
                </c:pt>
              </c:numCache>
            </c:numRef>
          </c:val>
          <c:smooth val="1"/>
          <c:extLst>
            <c:ext xmlns:c16="http://schemas.microsoft.com/office/drawing/2014/chart" uri="{C3380CC4-5D6E-409C-BE32-E72D297353CC}">
              <c16:uniqueId val="{00000000-5880-E646-93B4-FF7824B3E67E}"/>
            </c:ext>
          </c:extLst>
        </c:ser>
        <c:dLbls>
          <c:showLegendKey val="0"/>
          <c:showVal val="0"/>
          <c:showCatName val="0"/>
          <c:showSerName val="0"/>
          <c:showPercent val="0"/>
          <c:showBubbleSize val="0"/>
        </c:dLbls>
        <c:smooth val="0"/>
        <c:axId val="551383072"/>
        <c:axId val="611140512"/>
      </c:lineChart>
      <c:catAx>
        <c:axId val="55138307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sz="1000" b="1"/>
                  <a:t>Time</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611140512"/>
        <c:crosses val="autoZero"/>
        <c:auto val="1"/>
        <c:lblAlgn val="ctr"/>
        <c:lblOffset val="100"/>
        <c:noMultiLvlLbl val="0"/>
      </c:catAx>
      <c:valAx>
        <c:axId val="611140512"/>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sz="1000"/>
                  <a:t>Voltage</a:t>
                </a:r>
              </a:p>
            </c:rich>
          </c:tx>
          <c:layout>
            <c:manualLayout>
              <c:xMode val="edge"/>
              <c:yMode val="edge"/>
              <c:x val="2.4287475742405501E-2"/>
              <c:y val="0.18764502091219798"/>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551383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1"/>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07030602697535"/>
          <c:y val="0.12644044356429909"/>
          <c:w val="0.80606450619689207"/>
          <c:h val="0.60694218675896128"/>
        </c:manualLayout>
      </c:layout>
      <c:lineChart>
        <c:grouping val="standard"/>
        <c:varyColors val="0"/>
        <c:ser>
          <c:idx val="0"/>
          <c:order val="0"/>
          <c:spPr>
            <a:ln w="57150" cap="rnd">
              <a:solidFill>
                <a:schemeClr val="tx1"/>
              </a:solidFill>
              <a:round/>
            </a:ln>
            <a:effectLst/>
          </c:spPr>
          <c:marker>
            <c:symbol val="none"/>
          </c:marker>
          <c:cat>
            <c:strRef>
              <c:f>Sheet1!$A$2:$A$25</c:f>
              <c:strCache>
                <c:ptCount val="24"/>
                <c:pt idx="2">
                  <c:v>T3</c:v>
                </c:pt>
                <c:pt idx="5">
                  <c:v>T6</c:v>
                </c:pt>
                <c:pt idx="8">
                  <c:v>T9</c:v>
                </c:pt>
                <c:pt idx="11">
                  <c:v>T12</c:v>
                </c:pt>
                <c:pt idx="14">
                  <c:v>T15</c:v>
                </c:pt>
                <c:pt idx="17">
                  <c:v>T18</c:v>
                </c:pt>
                <c:pt idx="20">
                  <c:v>T21</c:v>
                </c:pt>
                <c:pt idx="23">
                  <c:v>T24</c:v>
                </c:pt>
              </c:strCache>
            </c:strRef>
          </c:cat>
          <c:val>
            <c:numRef>
              <c:f>Sheet1!$B$2:$B$25</c:f>
              <c:numCache>
                <c:formatCode>General</c:formatCode>
                <c:ptCount val="24"/>
                <c:pt idx="0">
                  <c:v>0</c:v>
                </c:pt>
                <c:pt idx="1">
                  <c:v>0</c:v>
                </c:pt>
                <c:pt idx="2">
                  <c:v>0</c:v>
                </c:pt>
                <c:pt idx="3">
                  <c:v>-0.1</c:v>
                </c:pt>
                <c:pt idx="4">
                  <c:v>-0.2</c:v>
                </c:pt>
                <c:pt idx="5">
                  <c:v>-0.3</c:v>
                </c:pt>
                <c:pt idx="6">
                  <c:v>-0.4</c:v>
                </c:pt>
                <c:pt idx="7">
                  <c:v>-0.5</c:v>
                </c:pt>
                <c:pt idx="8">
                  <c:v>-0.6</c:v>
                </c:pt>
                <c:pt idx="9">
                  <c:v>-0.5</c:v>
                </c:pt>
                <c:pt idx="10">
                  <c:v>-0.4</c:v>
                </c:pt>
                <c:pt idx="11">
                  <c:v>-0.3</c:v>
                </c:pt>
                <c:pt idx="12">
                  <c:v>-0.2</c:v>
                </c:pt>
                <c:pt idx="13">
                  <c:v>-0.1</c:v>
                </c:pt>
                <c:pt idx="14">
                  <c:v>0</c:v>
                </c:pt>
                <c:pt idx="15">
                  <c:v>0.1</c:v>
                </c:pt>
                <c:pt idx="16">
                  <c:v>0.2</c:v>
                </c:pt>
                <c:pt idx="17">
                  <c:v>0.3</c:v>
                </c:pt>
                <c:pt idx="18">
                  <c:v>0.4</c:v>
                </c:pt>
                <c:pt idx="19">
                  <c:v>0.5</c:v>
                </c:pt>
                <c:pt idx="20">
                  <c:v>0.5</c:v>
                </c:pt>
                <c:pt idx="21">
                  <c:v>0.3</c:v>
                </c:pt>
                <c:pt idx="22">
                  <c:v>0.1</c:v>
                </c:pt>
                <c:pt idx="23">
                  <c:v>0</c:v>
                </c:pt>
              </c:numCache>
            </c:numRef>
          </c:val>
          <c:smooth val="1"/>
          <c:extLst>
            <c:ext xmlns:c16="http://schemas.microsoft.com/office/drawing/2014/chart" uri="{C3380CC4-5D6E-409C-BE32-E72D297353CC}">
              <c16:uniqueId val="{00000000-5880-E646-93B4-FF7824B3E67E}"/>
            </c:ext>
          </c:extLst>
        </c:ser>
        <c:dLbls>
          <c:showLegendKey val="0"/>
          <c:showVal val="0"/>
          <c:showCatName val="0"/>
          <c:showSerName val="0"/>
          <c:showPercent val="0"/>
          <c:showBubbleSize val="0"/>
        </c:dLbls>
        <c:smooth val="0"/>
        <c:axId val="551383072"/>
        <c:axId val="611140512"/>
      </c:lineChart>
      <c:catAx>
        <c:axId val="55138307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sz="1000" b="1"/>
                  <a:t>Time</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611140512"/>
        <c:crosses val="autoZero"/>
        <c:auto val="1"/>
        <c:lblAlgn val="ctr"/>
        <c:lblOffset val="100"/>
        <c:noMultiLvlLbl val="0"/>
      </c:catAx>
      <c:valAx>
        <c:axId val="611140512"/>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sz="1000"/>
                  <a:t>Voltage</a:t>
                </a:r>
              </a:p>
            </c:rich>
          </c:tx>
          <c:layout>
            <c:manualLayout>
              <c:xMode val="edge"/>
              <c:yMode val="edge"/>
              <c:x val="2.4287475742405501E-2"/>
              <c:y val="0.18764502091219798"/>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551383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57150" cap="rnd">
              <a:solidFill>
                <a:schemeClr val="tx1"/>
              </a:solidFill>
              <a:round/>
            </a:ln>
            <a:effectLst/>
          </c:spPr>
          <c:marker>
            <c:symbol val="circle"/>
            <c:size val="5"/>
            <c:spPr>
              <a:solidFill>
                <a:schemeClr val="bg2"/>
              </a:solidFill>
              <a:ln w="57150">
                <a:solidFill>
                  <a:schemeClr val="tx1"/>
                </a:solidFill>
              </a:ln>
              <a:effectLst/>
            </c:spPr>
          </c:marker>
          <c:cat>
            <c:strRef>
              <c:f>Sheet1!$A$2:$A$25</c:f>
              <c:strCache>
                <c:ptCount val="24"/>
                <c:pt idx="2">
                  <c:v>T3</c:v>
                </c:pt>
                <c:pt idx="5">
                  <c:v>T6</c:v>
                </c:pt>
                <c:pt idx="8">
                  <c:v>T9</c:v>
                </c:pt>
                <c:pt idx="11">
                  <c:v>T12</c:v>
                </c:pt>
                <c:pt idx="14">
                  <c:v>T15</c:v>
                </c:pt>
                <c:pt idx="17">
                  <c:v>T18</c:v>
                </c:pt>
                <c:pt idx="20">
                  <c:v>T21</c:v>
                </c:pt>
                <c:pt idx="23">
                  <c:v>T24</c:v>
                </c:pt>
              </c:strCache>
            </c:strRef>
          </c:cat>
          <c:val>
            <c:numRef>
              <c:f>Sheet1!$B$2:$B$25</c:f>
              <c:numCache>
                <c:formatCode>General</c:formatCode>
                <c:ptCount val="24"/>
                <c:pt idx="0">
                  <c:v>0</c:v>
                </c:pt>
                <c:pt idx="1">
                  <c:v>0</c:v>
                </c:pt>
                <c:pt idx="2">
                  <c:v>0</c:v>
                </c:pt>
                <c:pt idx="3">
                  <c:v>-0.1</c:v>
                </c:pt>
                <c:pt idx="4">
                  <c:v>-0.2</c:v>
                </c:pt>
                <c:pt idx="5">
                  <c:v>-0.3</c:v>
                </c:pt>
                <c:pt idx="6">
                  <c:v>-0.4</c:v>
                </c:pt>
                <c:pt idx="7">
                  <c:v>-0.5</c:v>
                </c:pt>
                <c:pt idx="8">
                  <c:v>-0.6</c:v>
                </c:pt>
                <c:pt idx="9">
                  <c:v>-0.5</c:v>
                </c:pt>
                <c:pt idx="10">
                  <c:v>-0.4</c:v>
                </c:pt>
                <c:pt idx="11">
                  <c:v>-0.3</c:v>
                </c:pt>
                <c:pt idx="12">
                  <c:v>-0.2</c:v>
                </c:pt>
                <c:pt idx="13">
                  <c:v>-0.1</c:v>
                </c:pt>
                <c:pt idx="14">
                  <c:v>0</c:v>
                </c:pt>
                <c:pt idx="15">
                  <c:v>0.1</c:v>
                </c:pt>
                <c:pt idx="16">
                  <c:v>0.2</c:v>
                </c:pt>
                <c:pt idx="17">
                  <c:v>0.3</c:v>
                </c:pt>
                <c:pt idx="18">
                  <c:v>0.4</c:v>
                </c:pt>
                <c:pt idx="19">
                  <c:v>0.5</c:v>
                </c:pt>
                <c:pt idx="20">
                  <c:v>0.5</c:v>
                </c:pt>
                <c:pt idx="21">
                  <c:v>0.3</c:v>
                </c:pt>
                <c:pt idx="22">
                  <c:v>0.1</c:v>
                </c:pt>
                <c:pt idx="23">
                  <c:v>0</c:v>
                </c:pt>
              </c:numCache>
            </c:numRef>
          </c:val>
          <c:smooth val="1"/>
          <c:extLst>
            <c:ext xmlns:c16="http://schemas.microsoft.com/office/drawing/2014/chart" uri="{C3380CC4-5D6E-409C-BE32-E72D297353CC}">
              <c16:uniqueId val="{00000000-6371-4245-A2F1-AE8097988480}"/>
            </c:ext>
          </c:extLst>
        </c:ser>
        <c:dLbls>
          <c:showLegendKey val="0"/>
          <c:showVal val="0"/>
          <c:showCatName val="0"/>
          <c:showSerName val="0"/>
          <c:showPercent val="0"/>
          <c:showBubbleSize val="0"/>
        </c:dLbls>
        <c:marker val="1"/>
        <c:smooth val="0"/>
        <c:axId val="551383072"/>
        <c:axId val="611140512"/>
      </c:lineChart>
      <c:catAx>
        <c:axId val="55138307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Time</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11140512"/>
        <c:crosses val="autoZero"/>
        <c:auto val="1"/>
        <c:lblAlgn val="ctr"/>
        <c:lblOffset val="100"/>
        <c:noMultiLvlLbl val="0"/>
      </c:catAx>
      <c:valAx>
        <c:axId val="611140512"/>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Voltage (Microvolts)</a:t>
                </a:r>
              </a:p>
            </c:rich>
          </c:tx>
          <c:layout>
            <c:manualLayout>
              <c:xMode val="edge"/>
              <c:yMode val="edge"/>
              <c:x val="4.476027261473124E-3"/>
              <c:y val="0.12277777777777778"/>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51383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086738944612155"/>
          <c:y val="0.12758914787969428"/>
          <c:w val="0.88045898659395594"/>
          <c:h val="0.74145453862542299"/>
        </c:manualLayout>
      </c:layout>
      <c:lineChart>
        <c:grouping val="standard"/>
        <c:varyColors val="0"/>
        <c:ser>
          <c:idx val="2"/>
          <c:order val="0"/>
          <c:tx>
            <c:strRef>
              <c:f>P1targL2141!$C$1</c:f>
              <c:strCache>
                <c:ptCount val="1"/>
                <c:pt idx="0">
                  <c:v>Hand+_Left_LH</c:v>
                </c:pt>
              </c:strCache>
            </c:strRef>
          </c:tx>
          <c:spPr>
            <a:ln w="38100">
              <a:solidFill>
                <a:srgbClr val="002060"/>
              </a:solidFill>
              <a:prstDash val="solid"/>
            </a:ln>
          </c:spPr>
          <c:marker>
            <c:symbol val="none"/>
          </c:marker>
          <c:cat>
            <c:numRef>
              <c:f>P1targL2141!$G$2:$G$152</c:f>
              <c:numCache>
                <c:formatCode>General</c:formatCode>
                <c:ptCount val="151"/>
                <c:pt idx="0">
                  <c:v>-100</c:v>
                </c:pt>
                <c:pt idx="1">
                  <c:v>-96</c:v>
                </c:pt>
                <c:pt idx="2">
                  <c:v>-92</c:v>
                </c:pt>
                <c:pt idx="3">
                  <c:v>-88</c:v>
                </c:pt>
                <c:pt idx="4">
                  <c:v>-84</c:v>
                </c:pt>
                <c:pt idx="5">
                  <c:v>-80</c:v>
                </c:pt>
                <c:pt idx="6">
                  <c:v>-76</c:v>
                </c:pt>
                <c:pt idx="7">
                  <c:v>-72</c:v>
                </c:pt>
                <c:pt idx="8">
                  <c:v>-68</c:v>
                </c:pt>
                <c:pt idx="9">
                  <c:v>-64</c:v>
                </c:pt>
                <c:pt idx="10">
                  <c:v>-60</c:v>
                </c:pt>
                <c:pt idx="11">
                  <c:v>-56</c:v>
                </c:pt>
                <c:pt idx="12">
                  <c:v>-52</c:v>
                </c:pt>
                <c:pt idx="13">
                  <c:v>-48</c:v>
                </c:pt>
                <c:pt idx="14">
                  <c:v>-44</c:v>
                </c:pt>
                <c:pt idx="15">
                  <c:v>-40</c:v>
                </c:pt>
                <c:pt idx="16">
                  <c:v>-36</c:v>
                </c:pt>
                <c:pt idx="17">
                  <c:v>-32</c:v>
                </c:pt>
                <c:pt idx="18">
                  <c:v>-28</c:v>
                </c:pt>
                <c:pt idx="19">
                  <c:v>-24</c:v>
                </c:pt>
                <c:pt idx="20">
                  <c:v>-20</c:v>
                </c:pt>
                <c:pt idx="21">
                  <c:v>-16</c:v>
                </c:pt>
                <c:pt idx="22">
                  <c:v>-12</c:v>
                </c:pt>
                <c:pt idx="23">
                  <c:v>-8</c:v>
                </c:pt>
                <c:pt idx="24">
                  <c:v>-4</c:v>
                </c:pt>
                <c:pt idx="25">
                  <c:v>0</c:v>
                </c:pt>
                <c:pt idx="26">
                  <c:v>4</c:v>
                </c:pt>
                <c:pt idx="27">
                  <c:v>8</c:v>
                </c:pt>
                <c:pt idx="28">
                  <c:v>12</c:v>
                </c:pt>
                <c:pt idx="29">
                  <c:v>16</c:v>
                </c:pt>
                <c:pt idx="30">
                  <c:v>20</c:v>
                </c:pt>
                <c:pt idx="31">
                  <c:v>24</c:v>
                </c:pt>
                <c:pt idx="32">
                  <c:v>28</c:v>
                </c:pt>
                <c:pt idx="33">
                  <c:v>32</c:v>
                </c:pt>
                <c:pt idx="34">
                  <c:v>36</c:v>
                </c:pt>
                <c:pt idx="35">
                  <c:v>40</c:v>
                </c:pt>
                <c:pt idx="36">
                  <c:v>44</c:v>
                </c:pt>
                <c:pt idx="37">
                  <c:v>48</c:v>
                </c:pt>
                <c:pt idx="38">
                  <c:v>52</c:v>
                </c:pt>
                <c:pt idx="39">
                  <c:v>56</c:v>
                </c:pt>
                <c:pt idx="40">
                  <c:v>60</c:v>
                </c:pt>
                <c:pt idx="41">
                  <c:v>64</c:v>
                </c:pt>
                <c:pt idx="42">
                  <c:v>68</c:v>
                </c:pt>
                <c:pt idx="43">
                  <c:v>72</c:v>
                </c:pt>
                <c:pt idx="44">
                  <c:v>76</c:v>
                </c:pt>
                <c:pt idx="45">
                  <c:v>80</c:v>
                </c:pt>
                <c:pt idx="46">
                  <c:v>84</c:v>
                </c:pt>
                <c:pt idx="47">
                  <c:v>88</c:v>
                </c:pt>
                <c:pt idx="48">
                  <c:v>92</c:v>
                </c:pt>
                <c:pt idx="49">
                  <c:v>96</c:v>
                </c:pt>
                <c:pt idx="50">
                  <c:v>100</c:v>
                </c:pt>
                <c:pt idx="51">
                  <c:v>104</c:v>
                </c:pt>
                <c:pt idx="52">
                  <c:v>108</c:v>
                </c:pt>
                <c:pt idx="53">
                  <c:v>112</c:v>
                </c:pt>
                <c:pt idx="54">
                  <c:v>116</c:v>
                </c:pt>
                <c:pt idx="55">
                  <c:v>120</c:v>
                </c:pt>
                <c:pt idx="56">
                  <c:v>124</c:v>
                </c:pt>
                <c:pt idx="57">
                  <c:v>128</c:v>
                </c:pt>
                <c:pt idx="58">
                  <c:v>132</c:v>
                </c:pt>
                <c:pt idx="59">
                  <c:v>136</c:v>
                </c:pt>
                <c:pt idx="60">
                  <c:v>140</c:v>
                </c:pt>
                <c:pt idx="61">
                  <c:v>144</c:v>
                </c:pt>
                <c:pt idx="62">
                  <c:v>148</c:v>
                </c:pt>
                <c:pt idx="63">
                  <c:v>152</c:v>
                </c:pt>
                <c:pt idx="64">
                  <c:v>156</c:v>
                </c:pt>
                <c:pt idx="65">
                  <c:v>160</c:v>
                </c:pt>
                <c:pt idx="66">
                  <c:v>164</c:v>
                </c:pt>
                <c:pt idx="67">
                  <c:v>168</c:v>
                </c:pt>
                <c:pt idx="68">
                  <c:v>172</c:v>
                </c:pt>
                <c:pt idx="69">
                  <c:v>176</c:v>
                </c:pt>
                <c:pt idx="70">
                  <c:v>180</c:v>
                </c:pt>
                <c:pt idx="71">
                  <c:v>184</c:v>
                </c:pt>
                <c:pt idx="72">
                  <c:v>188</c:v>
                </c:pt>
                <c:pt idx="73">
                  <c:v>192</c:v>
                </c:pt>
                <c:pt idx="74">
                  <c:v>196</c:v>
                </c:pt>
                <c:pt idx="75">
                  <c:v>200</c:v>
                </c:pt>
                <c:pt idx="76">
                  <c:v>204</c:v>
                </c:pt>
                <c:pt idx="77">
                  <c:v>208</c:v>
                </c:pt>
                <c:pt idx="78">
                  <c:v>212</c:v>
                </c:pt>
                <c:pt idx="79">
                  <c:v>216</c:v>
                </c:pt>
                <c:pt idx="80">
                  <c:v>220</c:v>
                </c:pt>
                <c:pt idx="81">
                  <c:v>224</c:v>
                </c:pt>
                <c:pt idx="82">
                  <c:v>228</c:v>
                </c:pt>
                <c:pt idx="83">
                  <c:v>232</c:v>
                </c:pt>
                <c:pt idx="84">
                  <c:v>236</c:v>
                </c:pt>
                <c:pt idx="85">
                  <c:v>240</c:v>
                </c:pt>
                <c:pt idx="86">
                  <c:v>244</c:v>
                </c:pt>
                <c:pt idx="87">
                  <c:v>248</c:v>
                </c:pt>
                <c:pt idx="88">
                  <c:v>252</c:v>
                </c:pt>
                <c:pt idx="89">
                  <c:v>256</c:v>
                </c:pt>
                <c:pt idx="90">
                  <c:v>260</c:v>
                </c:pt>
                <c:pt idx="91">
                  <c:v>264</c:v>
                </c:pt>
                <c:pt idx="92">
                  <c:v>268</c:v>
                </c:pt>
                <c:pt idx="93">
                  <c:v>272</c:v>
                </c:pt>
                <c:pt idx="94">
                  <c:v>276</c:v>
                </c:pt>
                <c:pt idx="95">
                  <c:v>280</c:v>
                </c:pt>
                <c:pt idx="96">
                  <c:v>284</c:v>
                </c:pt>
                <c:pt idx="97">
                  <c:v>288</c:v>
                </c:pt>
                <c:pt idx="98">
                  <c:v>292</c:v>
                </c:pt>
                <c:pt idx="99">
                  <c:v>296</c:v>
                </c:pt>
                <c:pt idx="100">
                  <c:v>300</c:v>
                </c:pt>
                <c:pt idx="101">
                  <c:v>304</c:v>
                </c:pt>
                <c:pt idx="102">
                  <c:v>308</c:v>
                </c:pt>
                <c:pt idx="103">
                  <c:v>312</c:v>
                </c:pt>
                <c:pt idx="104">
                  <c:v>316</c:v>
                </c:pt>
                <c:pt idx="105">
                  <c:v>320</c:v>
                </c:pt>
                <c:pt idx="106">
                  <c:v>324</c:v>
                </c:pt>
                <c:pt idx="107">
                  <c:v>328</c:v>
                </c:pt>
                <c:pt idx="108">
                  <c:v>332</c:v>
                </c:pt>
                <c:pt idx="109">
                  <c:v>336</c:v>
                </c:pt>
                <c:pt idx="110">
                  <c:v>340</c:v>
                </c:pt>
                <c:pt idx="111">
                  <c:v>344</c:v>
                </c:pt>
                <c:pt idx="112">
                  <c:v>348</c:v>
                </c:pt>
                <c:pt idx="113">
                  <c:v>352</c:v>
                </c:pt>
                <c:pt idx="114">
                  <c:v>356</c:v>
                </c:pt>
                <c:pt idx="115">
                  <c:v>360</c:v>
                </c:pt>
                <c:pt idx="116">
                  <c:v>364</c:v>
                </c:pt>
                <c:pt idx="117">
                  <c:v>368</c:v>
                </c:pt>
                <c:pt idx="118">
                  <c:v>372</c:v>
                </c:pt>
                <c:pt idx="119">
                  <c:v>376</c:v>
                </c:pt>
                <c:pt idx="120">
                  <c:v>380</c:v>
                </c:pt>
                <c:pt idx="121">
                  <c:v>384</c:v>
                </c:pt>
                <c:pt idx="122">
                  <c:v>388</c:v>
                </c:pt>
                <c:pt idx="123">
                  <c:v>392</c:v>
                </c:pt>
                <c:pt idx="124">
                  <c:v>396</c:v>
                </c:pt>
                <c:pt idx="125">
                  <c:v>400</c:v>
                </c:pt>
                <c:pt idx="126">
                  <c:v>404</c:v>
                </c:pt>
                <c:pt idx="127">
                  <c:v>408</c:v>
                </c:pt>
                <c:pt idx="128">
                  <c:v>412</c:v>
                </c:pt>
                <c:pt idx="129">
                  <c:v>416</c:v>
                </c:pt>
                <c:pt idx="130">
                  <c:v>420</c:v>
                </c:pt>
                <c:pt idx="131">
                  <c:v>424</c:v>
                </c:pt>
                <c:pt idx="132">
                  <c:v>428</c:v>
                </c:pt>
                <c:pt idx="133">
                  <c:v>432</c:v>
                </c:pt>
                <c:pt idx="134">
                  <c:v>436</c:v>
                </c:pt>
                <c:pt idx="135">
                  <c:v>440</c:v>
                </c:pt>
                <c:pt idx="136">
                  <c:v>444</c:v>
                </c:pt>
                <c:pt idx="137">
                  <c:v>448</c:v>
                </c:pt>
                <c:pt idx="138">
                  <c:v>452</c:v>
                </c:pt>
                <c:pt idx="139">
                  <c:v>456</c:v>
                </c:pt>
                <c:pt idx="140">
                  <c:v>460</c:v>
                </c:pt>
                <c:pt idx="141">
                  <c:v>464</c:v>
                </c:pt>
                <c:pt idx="142">
                  <c:v>468</c:v>
                </c:pt>
                <c:pt idx="143">
                  <c:v>472</c:v>
                </c:pt>
                <c:pt idx="144">
                  <c:v>476</c:v>
                </c:pt>
                <c:pt idx="145">
                  <c:v>480</c:v>
                </c:pt>
                <c:pt idx="146">
                  <c:v>484</c:v>
                </c:pt>
                <c:pt idx="147">
                  <c:v>488</c:v>
                </c:pt>
                <c:pt idx="148">
                  <c:v>492</c:v>
                </c:pt>
                <c:pt idx="149">
                  <c:v>496</c:v>
                </c:pt>
                <c:pt idx="150">
                  <c:v>500</c:v>
                </c:pt>
              </c:numCache>
            </c:numRef>
          </c:cat>
          <c:val>
            <c:numRef>
              <c:f>P1targL2141!$J$2:$J$200</c:f>
              <c:numCache>
                <c:formatCode>General</c:formatCode>
                <c:ptCount val="199"/>
                <c:pt idx="0">
                  <c:v>-9.9438905715941994E-2</c:v>
                </c:pt>
                <c:pt idx="1">
                  <c:v>-7.1408788363139006E-2</c:v>
                </c:pt>
                <c:pt idx="2">
                  <c:v>-6.7488471666972E-2</c:v>
                </c:pt>
                <c:pt idx="3">
                  <c:v>-8.1734657287597698E-2</c:v>
                </c:pt>
                <c:pt idx="4">
                  <c:v>-0.105676094690959</c:v>
                </c:pt>
                <c:pt idx="5">
                  <c:v>-0.150079250335694</c:v>
                </c:pt>
                <c:pt idx="6">
                  <c:v>-0.201139648755392</c:v>
                </c:pt>
                <c:pt idx="7">
                  <c:v>-0.24371063709259</c:v>
                </c:pt>
                <c:pt idx="8">
                  <c:v>-0.26633592446645099</c:v>
                </c:pt>
                <c:pt idx="9">
                  <c:v>-0.25079298019409202</c:v>
                </c:pt>
                <c:pt idx="10">
                  <c:v>-0.22645246982574499</c:v>
                </c:pt>
                <c:pt idx="11">
                  <c:v>-0.26030039787292503</c:v>
                </c:pt>
                <c:pt idx="12">
                  <c:v>-0.34129917621612599</c:v>
                </c:pt>
                <c:pt idx="13">
                  <c:v>-0.38750453790028899</c:v>
                </c:pt>
                <c:pt idx="14">
                  <c:v>-0.37549515565236402</c:v>
                </c:pt>
                <c:pt idx="15">
                  <c:v>-0.34360297520955402</c:v>
                </c:pt>
                <c:pt idx="16">
                  <c:v>-0.30602836608886702</c:v>
                </c:pt>
                <c:pt idx="17">
                  <c:v>-0.26305532455444303</c:v>
                </c:pt>
                <c:pt idx="18">
                  <c:v>-0.23564179738362601</c:v>
                </c:pt>
                <c:pt idx="19">
                  <c:v>-0.22890893618265801</c:v>
                </c:pt>
                <c:pt idx="20">
                  <c:v>-0.21624473730723001</c:v>
                </c:pt>
                <c:pt idx="21">
                  <c:v>-0.18335382143656401</c:v>
                </c:pt>
                <c:pt idx="22">
                  <c:v>-0.15286910533904999</c:v>
                </c:pt>
                <c:pt idx="23">
                  <c:v>-0.153873801231384</c:v>
                </c:pt>
                <c:pt idx="24">
                  <c:v>-0.17857984701792401</c:v>
                </c:pt>
                <c:pt idx="25">
                  <c:v>-0.190804799397786</c:v>
                </c:pt>
                <c:pt idx="26">
                  <c:v>-0.18041209379831999</c:v>
                </c:pt>
                <c:pt idx="27">
                  <c:v>-0.17048537731170699</c:v>
                </c:pt>
                <c:pt idx="28">
                  <c:v>-0.17066959540049201</c:v>
                </c:pt>
                <c:pt idx="29">
                  <c:v>-0.17122093836466501</c:v>
                </c:pt>
                <c:pt idx="30">
                  <c:v>-0.169892509778341</c:v>
                </c:pt>
                <c:pt idx="31">
                  <c:v>-0.16833949089050301</c:v>
                </c:pt>
                <c:pt idx="32">
                  <c:v>-0.166518608729045</c:v>
                </c:pt>
                <c:pt idx="33">
                  <c:v>-0.16544091701507599</c:v>
                </c:pt>
                <c:pt idx="34">
                  <c:v>-0.151674071947734</c:v>
                </c:pt>
                <c:pt idx="35">
                  <c:v>-0.11479914188385</c:v>
                </c:pt>
                <c:pt idx="36">
                  <c:v>-8.7233304977417006E-2</c:v>
                </c:pt>
                <c:pt idx="37">
                  <c:v>-0.100547273953756</c:v>
                </c:pt>
                <c:pt idx="38">
                  <c:v>-0.124895334243774</c:v>
                </c:pt>
                <c:pt idx="39">
                  <c:v>-0.12737774848937999</c:v>
                </c:pt>
                <c:pt idx="40">
                  <c:v>-0.12830678621927899</c:v>
                </c:pt>
                <c:pt idx="41">
                  <c:v>-0.128178556760152</c:v>
                </c:pt>
                <c:pt idx="42">
                  <c:v>-7.5684428215026703E-2</c:v>
                </c:pt>
                <c:pt idx="43">
                  <c:v>3.5835504531860303E-2</c:v>
                </c:pt>
                <c:pt idx="44">
                  <c:v>0.15568967660268099</c:v>
                </c:pt>
                <c:pt idx="45">
                  <c:v>0.28132967154185001</c:v>
                </c:pt>
                <c:pt idx="46">
                  <c:v>0.43778419494628901</c:v>
                </c:pt>
                <c:pt idx="47">
                  <c:v>0.56580924987793002</c:v>
                </c:pt>
                <c:pt idx="48">
                  <c:v>0.587005496025086</c:v>
                </c:pt>
                <c:pt idx="49">
                  <c:v>0.54350578784942605</c:v>
                </c:pt>
                <c:pt idx="50">
                  <c:v>0.51563262939453103</c:v>
                </c:pt>
                <c:pt idx="51">
                  <c:v>0.469521840413411</c:v>
                </c:pt>
                <c:pt idx="52">
                  <c:v>0.33533386389414399</c:v>
                </c:pt>
                <c:pt idx="53">
                  <c:v>0.141864975293477</c:v>
                </c:pt>
                <c:pt idx="54">
                  <c:v>-6.2457323074341001E-2</c:v>
                </c:pt>
                <c:pt idx="55">
                  <c:v>-0.32447159290313698</c:v>
                </c:pt>
                <c:pt idx="56">
                  <c:v>-0.70854330062866</c:v>
                </c:pt>
                <c:pt idx="57">
                  <c:v>-1.1761035521825121</c:v>
                </c:pt>
                <c:pt idx="58">
                  <c:v>-1.6250314712524361</c:v>
                </c:pt>
                <c:pt idx="59">
                  <c:v>-2.0130819082260101</c:v>
                </c:pt>
                <c:pt idx="60">
                  <c:v>-2.375194231669107</c:v>
                </c:pt>
                <c:pt idx="61">
                  <c:v>-2.714844544728594</c:v>
                </c:pt>
                <c:pt idx="62">
                  <c:v>-2.960480213165277</c:v>
                </c:pt>
                <c:pt idx="63">
                  <c:v>-3.0809753735860101</c:v>
                </c:pt>
                <c:pt idx="64">
                  <c:v>-3.1480847994486432</c:v>
                </c:pt>
                <c:pt idx="65">
                  <c:v>-3.2130411465962698</c:v>
                </c:pt>
                <c:pt idx="66">
                  <c:v>-3.2301465670267739</c:v>
                </c:pt>
                <c:pt idx="67">
                  <c:v>-3.1640167236328112</c:v>
                </c:pt>
                <c:pt idx="68">
                  <c:v>-3.0572476387023908</c:v>
                </c:pt>
                <c:pt idx="69">
                  <c:v>-2.947013854980467</c:v>
                </c:pt>
                <c:pt idx="70">
                  <c:v>-2.806268692016598</c:v>
                </c:pt>
                <c:pt idx="71">
                  <c:v>-2.5913505554199201</c:v>
                </c:pt>
                <c:pt idx="72">
                  <c:v>-2.2970160245895368</c:v>
                </c:pt>
                <c:pt idx="73">
                  <c:v>-1.953922351201373</c:v>
                </c:pt>
                <c:pt idx="74">
                  <c:v>-1.587240179379777</c:v>
                </c:pt>
                <c:pt idx="75">
                  <c:v>-1.1978228489557861</c:v>
                </c:pt>
                <c:pt idx="76">
                  <c:v>-0.79493542512257598</c:v>
                </c:pt>
                <c:pt idx="77">
                  <c:v>-0.410549799601237</c:v>
                </c:pt>
                <c:pt idx="78">
                  <c:v>-7.01655546824137E-2</c:v>
                </c:pt>
                <c:pt idx="79">
                  <c:v>0.20954096317291299</c:v>
                </c:pt>
                <c:pt idx="80">
                  <c:v>0.406999429066976</c:v>
                </c:pt>
                <c:pt idx="81">
                  <c:v>0.52432958285013798</c:v>
                </c:pt>
                <c:pt idx="82">
                  <c:v>0.59495373566945398</c:v>
                </c:pt>
                <c:pt idx="83">
                  <c:v>0.63621008396148704</c:v>
                </c:pt>
                <c:pt idx="84">
                  <c:v>0.63346020380655899</c:v>
                </c:pt>
                <c:pt idx="85">
                  <c:v>0.56908122698466002</c:v>
                </c:pt>
                <c:pt idx="86">
                  <c:v>0.44767363866170201</c:v>
                </c:pt>
                <c:pt idx="87">
                  <c:v>0.32164982954660998</c:v>
                </c:pt>
                <c:pt idx="88">
                  <c:v>0.268900156021118</c:v>
                </c:pt>
                <c:pt idx="89">
                  <c:v>0.29836185773213703</c:v>
                </c:pt>
                <c:pt idx="90">
                  <c:v>0.34682583808898898</c:v>
                </c:pt>
                <c:pt idx="91">
                  <c:v>0.40782892704009999</c:v>
                </c:pt>
                <c:pt idx="92">
                  <c:v>0.54443635543187496</c:v>
                </c:pt>
                <c:pt idx="93">
                  <c:v>0.748022774855296</c:v>
                </c:pt>
                <c:pt idx="94">
                  <c:v>0.93046921491622803</c:v>
                </c:pt>
                <c:pt idx="95">
                  <c:v>1.0657060543696071</c:v>
                </c:pt>
                <c:pt idx="96">
                  <c:v>1.20248432954152</c:v>
                </c:pt>
                <c:pt idx="97">
                  <c:v>1.3571133216222071</c:v>
                </c:pt>
                <c:pt idx="98">
                  <c:v>1.5091979900995831</c:v>
                </c:pt>
                <c:pt idx="99">
                  <c:v>1.648503383000687</c:v>
                </c:pt>
                <c:pt idx="100">
                  <c:v>1.7418379783630329</c:v>
                </c:pt>
                <c:pt idx="101">
                  <c:v>1.7301993767420401</c:v>
                </c:pt>
                <c:pt idx="102">
                  <c:v>1.6228809754053699</c:v>
                </c:pt>
                <c:pt idx="103">
                  <c:v>1.52273857593536</c:v>
                </c:pt>
                <c:pt idx="104">
                  <c:v>1.5184340874354001</c:v>
                </c:pt>
                <c:pt idx="105">
                  <c:v>1.5967951615651399</c:v>
                </c:pt>
                <c:pt idx="106">
                  <c:v>1.6776178280512439</c:v>
                </c:pt>
                <c:pt idx="107">
                  <c:v>1.7169662316640171</c:v>
                </c:pt>
                <c:pt idx="108">
                  <c:v>1.7526212135950661</c:v>
                </c:pt>
                <c:pt idx="109">
                  <c:v>1.8245771725972439</c:v>
                </c:pt>
                <c:pt idx="110">
                  <c:v>1.9021020332972129</c:v>
                </c:pt>
                <c:pt idx="111">
                  <c:v>1.953282157580053</c:v>
                </c:pt>
                <c:pt idx="112">
                  <c:v>2.0149283806482901</c:v>
                </c:pt>
                <c:pt idx="113">
                  <c:v>2.1133272647857639</c:v>
                </c:pt>
                <c:pt idx="114">
                  <c:v>2.2092812856038369</c:v>
                </c:pt>
                <c:pt idx="115">
                  <c:v>2.2789481480916298</c:v>
                </c:pt>
                <c:pt idx="116">
                  <c:v>2.3481711546579969</c:v>
                </c:pt>
                <c:pt idx="117">
                  <c:v>2.4275370438893602</c:v>
                </c:pt>
                <c:pt idx="118">
                  <c:v>2.4973120689392072</c:v>
                </c:pt>
                <c:pt idx="119">
                  <c:v>2.5366694132486671</c:v>
                </c:pt>
                <c:pt idx="120">
                  <c:v>2.530463059743238</c:v>
                </c:pt>
                <c:pt idx="121">
                  <c:v>2.4986925125121999</c:v>
                </c:pt>
                <c:pt idx="122">
                  <c:v>2.5028814474741572</c:v>
                </c:pt>
                <c:pt idx="123">
                  <c:v>2.5655712286631238</c:v>
                </c:pt>
                <c:pt idx="124">
                  <c:v>2.6348292032877572</c:v>
                </c:pt>
                <c:pt idx="125">
                  <c:v>2.6617552439371699</c:v>
                </c:pt>
                <c:pt idx="126">
                  <c:v>2.639232317606603</c:v>
                </c:pt>
                <c:pt idx="127">
                  <c:v>2.57831811904907</c:v>
                </c:pt>
                <c:pt idx="128">
                  <c:v>2.5177431106567369</c:v>
                </c:pt>
                <c:pt idx="129">
                  <c:v>2.5076437791188528</c:v>
                </c:pt>
                <c:pt idx="130">
                  <c:v>2.52373774846395</c:v>
                </c:pt>
                <c:pt idx="131">
                  <c:v>2.4846616586049342</c:v>
                </c:pt>
                <c:pt idx="132">
                  <c:v>2.3917771975199331</c:v>
                </c:pt>
                <c:pt idx="133">
                  <c:v>2.3443806171417201</c:v>
                </c:pt>
                <c:pt idx="134">
                  <c:v>2.3775389989217102</c:v>
                </c:pt>
                <c:pt idx="135">
                  <c:v>2.3964113394419329</c:v>
                </c:pt>
                <c:pt idx="136">
                  <c:v>2.3230547110239641</c:v>
                </c:pt>
                <c:pt idx="137">
                  <c:v>2.2083275318145699</c:v>
                </c:pt>
                <c:pt idx="138">
                  <c:v>2.137776851654047</c:v>
                </c:pt>
                <c:pt idx="139">
                  <c:v>2.1036338806152299</c:v>
                </c:pt>
                <c:pt idx="140">
                  <c:v>2.03961332639058</c:v>
                </c:pt>
                <c:pt idx="141">
                  <c:v>1.929276545842483</c:v>
                </c:pt>
                <c:pt idx="142">
                  <c:v>1.8134536345799701</c:v>
                </c:pt>
                <c:pt idx="143">
                  <c:v>1.711940129597977</c:v>
                </c:pt>
                <c:pt idx="144">
                  <c:v>1.5993955135345399</c:v>
                </c:pt>
                <c:pt idx="145">
                  <c:v>1.4532171090443871</c:v>
                </c:pt>
                <c:pt idx="146">
                  <c:v>1.284500082333877</c:v>
                </c:pt>
                <c:pt idx="147">
                  <c:v>1.1261230309804251</c:v>
                </c:pt>
                <c:pt idx="148">
                  <c:v>1.019245465596516</c:v>
                </c:pt>
                <c:pt idx="149">
                  <c:v>0.994582692782083</c:v>
                </c:pt>
                <c:pt idx="150">
                  <c:v>1.006255388259885</c:v>
                </c:pt>
                <c:pt idx="151">
                  <c:v>0.97120406230290401</c:v>
                </c:pt>
                <c:pt idx="152">
                  <c:v>0.88510332504908096</c:v>
                </c:pt>
                <c:pt idx="153">
                  <c:v>0.82157411177953099</c:v>
                </c:pt>
                <c:pt idx="154">
                  <c:v>0.80083717902501395</c:v>
                </c:pt>
                <c:pt idx="155">
                  <c:v>0.77434557676315297</c:v>
                </c:pt>
                <c:pt idx="156">
                  <c:v>0.72614542643229196</c:v>
                </c:pt>
                <c:pt idx="157">
                  <c:v>0.68439517418543505</c:v>
                </c:pt>
                <c:pt idx="158">
                  <c:v>0.65338768561681104</c:v>
                </c:pt>
                <c:pt idx="159">
                  <c:v>0.59850573539733898</c:v>
                </c:pt>
                <c:pt idx="160">
                  <c:v>0.49271603425343802</c:v>
                </c:pt>
                <c:pt idx="161">
                  <c:v>0.354212800661723</c:v>
                </c:pt>
                <c:pt idx="162">
                  <c:v>0.23673935731252099</c:v>
                </c:pt>
                <c:pt idx="163">
                  <c:v>0.16032040119171201</c:v>
                </c:pt>
                <c:pt idx="164">
                  <c:v>9.5310449600220004E-2</c:v>
                </c:pt>
                <c:pt idx="165">
                  <c:v>3.6840359369913998E-2</c:v>
                </c:pt>
                <c:pt idx="166">
                  <c:v>4.5306285222373299E-3</c:v>
                </c:pt>
                <c:pt idx="167">
                  <c:v>-5.6467453638713297E-3</c:v>
                </c:pt>
                <c:pt idx="168">
                  <c:v>-4.11261717478437E-2</c:v>
                </c:pt>
                <c:pt idx="169">
                  <c:v>-0.12968405087788901</c:v>
                </c:pt>
                <c:pt idx="170">
                  <c:v>-0.25107816855112702</c:v>
                </c:pt>
                <c:pt idx="171">
                  <c:v>-0.36145051320393901</c:v>
                </c:pt>
                <c:pt idx="172">
                  <c:v>-0.445397019386292</c:v>
                </c:pt>
                <c:pt idx="173">
                  <c:v>-0.53154091040293405</c:v>
                </c:pt>
                <c:pt idx="174">
                  <c:v>-0.61278402805328402</c:v>
                </c:pt>
                <c:pt idx="175">
                  <c:v>-0.63851233323415102</c:v>
                </c:pt>
                <c:pt idx="176">
                  <c:v>-0.63531529903411899</c:v>
                </c:pt>
                <c:pt idx="177">
                  <c:v>-0.68673582871755001</c:v>
                </c:pt>
                <c:pt idx="178">
                  <c:v>-0.79608118534088101</c:v>
                </c:pt>
                <c:pt idx="179">
                  <c:v>-0.87245666980743397</c:v>
                </c:pt>
                <c:pt idx="180">
                  <c:v>-0.876561999320984</c:v>
                </c:pt>
                <c:pt idx="181">
                  <c:v>-0.86178855101267504</c:v>
                </c:pt>
                <c:pt idx="182">
                  <c:v>-0.88686231772104895</c:v>
                </c:pt>
                <c:pt idx="183">
                  <c:v>-0.94128286838531205</c:v>
                </c:pt>
                <c:pt idx="184">
                  <c:v>-0.95498907566070301</c:v>
                </c:pt>
                <c:pt idx="185">
                  <c:v>-0.89422341187794696</c:v>
                </c:pt>
                <c:pt idx="186">
                  <c:v>-0.76587450504303001</c:v>
                </c:pt>
                <c:pt idx="187">
                  <c:v>-0.765944997469585</c:v>
                </c:pt>
                <c:pt idx="188">
                  <c:v>-0.735801100730896</c:v>
                </c:pt>
                <c:pt idx="189">
                  <c:v>-0.675442814826965</c:v>
                </c:pt>
                <c:pt idx="190">
                  <c:v>-0.75892182191212898</c:v>
                </c:pt>
                <c:pt idx="191">
                  <c:v>-0.81650070349375403</c:v>
                </c:pt>
                <c:pt idx="192">
                  <c:v>-0.84817945957183805</c:v>
                </c:pt>
                <c:pt idx="193">
                  <c:v>-0.91941384474436105</c:v>
                </c:pt>
                <c:pt idx="194">
                  <c:v>-1.018808166186012</c:v>
                </c:pt>
                <c:pt idx="195">
                  <c:v>-1.14636242389679</c:v>
                </c:pt>
                <c:pt idx="196">
                  <c:v>-1.033081571261087</c:v>
                </c:pt>
                <c:pt idx="197">
                  <c:v>-0.97108479340871101</c:v>
                </c:pt>
                <c:pt idx="198">
                  <c:v>-0.96037209033966098</c:v>
                </c:pt>
              </c:numCache>
            </c:numRef>
          </c:val>
          <c:smooth val="0"/>
          <c:extLst>
            <c:ext xmlns:c16="http://schemas.microsoft.com/office/drawing/2014/chart" uri="{C3380CC4-5D6E-409C-BE32-E72D297353CC}">
              <c16:uniqueId val="{00000000-A5CF-704E-8D1C-7351A55C2770}"/>
            </c:ext>
          </c:extLst>
        </c:ser>
        <c:dLbls>
          <c:showLegendKey val="0"/>
          <c:showVal val="0"/>
          <c:showCatName val="0"/>
          <c:showSerName val="0"/>
          <c:showPercent val="0"/>
          <c:showBubbleSize val="0"/>
        </c:dLbls>
        <c:smooth val="0"/>
        <c:axId val="-566568416"/>
        <c:axId val="-566565024"/>
      </c:lineChart>
      <c:catAx>
        <c:axId val="-566568416"/>
        <c:scaling>
          <c:orientation val="minMax"/>
        </c:scaling>
        <c:delete val="0"/>
        <c:axPos val="b"/>
        <c:title>
          <c:tx>
            <c:rich>
              <a:bodyPr/>
              <a:lstStyle/>
              <a:p>
                <a:pPr>
                  <a:defRPr sz="1800" b="1" i="0" u="none" strike="noStrike" baseline="0">
                    <a:solidFill>
                      <a:srgbClr val="000000"/>
                    </a:solidFill>
                    <a:latin typeface="Calibri"/>
                    <a:ea typeface="Calibri"/>
                    <a:cs typeface="Calibri"/>
                  </a:defRPr>
                </a:pPr>
                <a:r>
                  <a:rPr lang="en-US" sz="1800"/>
                  <a:t>Time (ms)</a:t>
                </a:r>
              </a:p>
            </c:rich>
          </c:tx>
          <c:layout>
            <c:manualLayout>
              <c:xMode val="edge"/>
              <c:yMode val="edge"/>
              <c:x val="0.45700967672857168"/>
              <c:y val="0.85518110892397881"/>
            </c:manualLayout>
          </c:layout>
          <c:overlay val="0"/>
          <c:spPr>
            <a:noFill/>
            <a:ln w="25400">
              <a:noFill/>
            </a:ln>
          </c:spPr>
        </c:title>
        <c:numFmt formatCode="General" sourceLinked="1"/>
        <c:majorTickMark val="cross"/>
        <c:minorTickMark val="none"/>
        <c:tickLblPos val="none"/>
        <c:spPr>
          <a:ln w="28575">
            <a:solidFill>
              <a:schemeClr val="tx1"/>
            </a:solidFill>
          </a:ln>
        </c:spPr>
        <c:txPr>
          <a:bodyPr/>
          <a:lstStyle/>
          <a:p>
            <a:pPr>
              <a:defRPr sz="2800"/>
            </a:pPr>
            <a:endParaRPr lang="en-US"/>
          </a:p>
        </c:txPr>
        <c:crossAx val="-566565024"/>
        <c:crosses val="autoZero"/>
        <c:auto val="1"/>
        <c:lblAlgn val="ctr"/>
        <c:lblOffset val="100"/>
        <c:tickLblSkip val="25"/>
        <c:tickMarkSkip val="25"/>
        <c:noMultiLvlLbl val="0"/>
      </c:catAx>
      <c:valAx>
        <c:axId val="-566565024"/>
        <c:scaling>
          <c:orientation val="minMax"/>
          <c:max val="3"/>
          <c:min val="-5"/>
        </c:scaling>
        <c:delete val="0"/>
        <c:axPos val="l"/>
        <c:numFmt formatCode="General" sourceLinked="1"/>
        <c:majorTickMark val="cross"/>
        <c:minorTickMark val="none"/>
        <c:tickLblPos val="nextTo"/>
        <c:spPr>
          <a:ln w="28575">
            <a:solidFill>
              <a:schemeClr val="tx1"/>
            </a:solidFill>
          </a:ln>
        </c:spPr>
        <c:txPr>
          <a:bodyPr rot="0" vert="horz"/>
          <a:lstStyle/>
          <a:p>
            <a:pPr>
              <a:defRPr sz="1600" b="0" i="0" u="none" strike="noStrike" baseline="0">
                <a:solidFill>
                  <a:srgbClr val="000000"/>
                </a:solidFill>
                <a:latin typeface="Calibri"/>
                <a:ea typeface="Calibri"/>
                <a:cs typeface="Calibri"/>
              </a:defRPr>
            </a:pPr>
            <a:endParaRPr lang="en-US"/>
          </a:p>
        </c:txPr>
        <c:crossAx val="-566568416"/>
        <c:crossesAt val="26"/>
        <c:crossBetween val="between"/>
        <c:majorUnit val="1"/>
        <c:minorUnit val="0.02"/>
      </c:valAx>
    </c:plotArea>
    <c:plotVisOnly val="1"/>
    <c:dispBlanksAs val="gap"/>
    <c:showDLblsOverMax val="0"/>
  </c:chart>
  <c:spPr>
    <a:ln>
      <a:noFill/>
    </a:ln>
  </c:spPr>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086738944612155"/>
          <c:y val="0.12758914787969428"/>
          <c:w val="0.88045898659395594"/>
          <c:h val="0.74145453862542299"/>
        </c:manualLayout>
      </c:layout>
      <c:lineChart>
        <c:grouping val="standard"/>
        <c:varyColors val="0"/>
        <c:ser>
          <c:idx val="2"/>
          <c:order val="0"/>
          <c:tx>
            <c:strRef>
              <c:f>P1targL2141!$C$1</c:f>
              <c:strCache>
                <c:ptCount val="1"/>
                <c:pt idx="0">
                  <c:v>Hand+_Left_LH</c:v>
                </c:pt>
              </c:strCache>
            </c:strRef>
          </c:tx>
          <c:spPr>
            <a:ln w="38100">
              <a:solidFill>
                <a:srgbClr val="002060"/>
              </a:solidFill>
              <a:prstDash val="solid"/>
            </a:ln>
          </c:spPr>
          <c:marker>
            <c:symbol val="none"/>
          </c:marker>
          <c:cat>
            <c:numRef>
              <c:f>P1targL2141!$G$2:$G$152</c:f>
              <c:numCache>
                <c:formatCode>General</c:formatCode>
                <c:ptCount val="151"/>
                <c:pt idx="0">
                  <c:v>-100</c:v>
                </c:pt>
                <c:pt idx="1">
                  <c:v>-96</c:v>
                </c:pt>
                <c:pt idx="2">
                  <c:v>-92</c:v>
                </c:pt>
                <c:pt idx="3">
                  <c:v>-88</c:v>
                </c:pt>
                <c:pt idx="4">
                  <c:v>-84</c:v>
                </c:pt>
                <c:pt idx="5">
                  <c:v>-80</c:v>
                </c:pt>
                <c:pt idx="6">
                  <c:v>-76</c:v>
                </c:pt>
                <c:pt idx="7">
                  <c:v>-72</c:v>
                </c:pt>
                <c:pt idx="8">
                  <c:v>-68</c:v>
                </c:pt>
                <c:pt idx="9">
                  <c:v>-64</c:v>
                </c:pt>
                <c:pt idx="10">
                  <c:v>-60</c:v>
                </c:pt>
                <c:pt idx="11">
                  <c:v>-56</c:v>
                </c:pt>
                <c:pt idx="12">
                  <c:v>-52</c:v>
                </c:pt>
                <c:pt idx="13">
                  <c:v>-48</c:v>
                </c:pt>
                <c:pt idx="14">
                  <c:v>-44</c:v>
                </c:pt>
                <c:pt idx="15">
                  <c:v>-40</c:v>
                </c:pt>
                <c:pt idx="16">
                  <c:v>-36</c:v>
                </c:pt>
                <c:pt idx="17">
                  <c:v>-32</c:v>
                </c:pt>
                <c:pt idx="18">
                  <c:v>-28</c:v>
                </c:pt>
                <c:pt idx="19">
                  <c:v>-24</c:v>
                </c:pt>
                <c:pt idx="20">
                  <c:v>-20</c:v>
                </c:pt>
                <c:pt idx="21">
                  <c:v>-16</c:v>
                </c:pt>
                <c:pt idx="22">
                  <c:v>-12</c:v>
                </c:pt>
                <c:pt idx="23">
                  <c:v>-8</c:v>
                </c:pt>
                <c:pt idx="24">
                  <c:v>-4</c:v>
                </c:pt>
                <c:pt idx="25">
                  <c:v>0</c:v>
                </c:pt>
                <c:pt idx="26">
                  <c:v>4</c:v>
                </c:pt>
                <c:pt idx="27">
                  <c:v>8</c:v>
                </c:pt>
                <c:pt idx="28">
                  <c:v>12</c:v>
                </c:pt>
                <c:pt idx="29">
                  <c:v>16</c:v>
                </c:pt>
                <c:pt idx="30">
                  <c:v>20</c:v>
                </c:pt>
                <c:pt idx="31">
                  <c:v>24</c:v>
                </c:pt>
                <c:pt idx="32">
                  <c:v>28</c:v>
                </c:pt>
                <c:pt idx="33">
                  <c:v>32</c:v>
                </c:pt>
                <c:pt idx="34">
                  <c:v>36</c:v>
                </c:pt>
                <c:pt idx="35">
                  <c:v>40</c:v>
                </c:pt>
                <c:pt idx="36">
                  <c:v>44</c:v>
                </c:pt>
                <c:pt idx="37">
                  <c:v>48</c:v>
                </c:pt>
                <c:pt idx="38">
                  <c:v>52</c:v>
                </c:pt>
                <c:pt idx="39">
                  <c:v>56</c:v>
                </c:pt>
                <c:pt idx="40">
                  <c:v>60</c:v>
                </c:pt>
                <c:pt idx="41">
                  <c:v>64</c:v>
                </c:pt>
                <c:pt idx="42">
                  <c:v>68</c:v>
                </c:pt>
                <c:pt idx="43">
                  <c:v>72</c:v>
                </c:pt>
                <c:pt idx="44">
                  <c:v>76</c:v>
                </c:pt>
                <c:pt idx="45">
                  <c:v>80</c:v>
                </c:pt>
                <c:pt idx="46">
                  <c:v>84</c:v>
                </c:pt>
                <c:pt idx="47">
                  <c:v>88</c:v>
                </c:pt>
                <c:pt idx="48">
                  <c:v>92</c:v>
                </c:pt>
                <c:pt idx="49">
                  <c:v>96</c:v>
                </c:pt>
                <c:pt idx="50">
                  <c:v>100</c:v>
                </c:pt>
                <c:pt idx="51">
                  <c:v>104</c:v>
                </c:pt>
                <c:pt idx="52">
                  <c:v>108</c:v>
                </c:pt>
                <c:pt idx="53">
                  <c:v>112</c:v>
                </c:pt>
                <c:pt idx="54">
                  <c:v>116</c:v>
                </c:pt>
                <c:pt idx="55">
                  <c:v>120</c:v>
                </c:pt>
                <c:pt idx="56">
                  <c:v>124</c:v>
                </c:pt>
                <c:pt idx="57">
                  <c:v>128</c:v>
                </c:pt>
                <c:pt idx="58">
                  <c:v>132</c:v>
                </c:pt>
                <c:pt idx="59">
                  <c:v>136</c:v>
                </c:pt>
                <c:pt idx="60">
                  <c:v>140</c:v>
                </c:pt>
                <c:pt idx="61">
                  <c:v>144</c:v>
                </c:pt>
                <c:pt idx="62">
                  <c:v>148</c:v>
                </c:pt>
                <c:pt idx="63">
                  <c:v>152</c:v>
                </c:pt>
                <c:pt idx="64">
                  <c:v>156</c:v>
                </c:pt>
                <c:pt idx="65">
                  <c:v>160</c:v>
                </c:pt>
                <c:pt idx="66">
                  <c:v>164</c:v>
                </c:pt>
                <c:pt idx="67">
                  <c:v>168</c:v>
                </c:pt>
                <c:pt idx="68">
                  <c:v>172</c:v>
                </c:pt>
                <c:pt idx="69">
                  <c:v>176</c:v>
                </c:pt>
                <c:pt idx="70">
                  <c:v>180</c:v>
                </c:pt>
                <c:pt idx="71">
                  <c:v>184</c:v>
                </c:pt>
                <c:pt idx="72">
                  <c:v>188</c:v>
                </c:pt>
                <c:pt idx="73">
                  <c:v>192</c:v>
                </c:pt>
                <c:pt idx="74">
                  <c:v>196</c:v>
                </c:pt>
                <c:pt idx="75">
                  <c:v>200</c:v>
                </c:pt>
                <c:pt idx="76">
                  <c:v>204</c:v>
                </c:pt>
                <c:pt idx="77">
                  <c:v>208</c:v>
                </c:pt>
                <c:pt idx="78">
                  <c:v>212</c:v>
                </c:pt>
                <c:pt idx="79">
                  <c:v>216</c:v>
                </c:pt>
                <c:pt idx="80">
                  <c:v>220</c:v>
                </c:pt>
                <c:pt idx="81">
                  <c:v>224</c:v>
                </c:pt>
                <c:pt idx="82">
                  <c:v>228</c:v>
                </c:pt>
                <c:pt idx="83">
                  <c:v>232</c:v>
                </c:pt>
                <c:pt idx="84">
                  <c:v>236</c:v>
                </c:pt>
                <c:pt idx="85">
                  <c:v>240</c:v>
                </c:pt>
                <c:pt idx="86">
                  <c:v>244</c:v>
                </c:pt>
                <c:pt idx="87">
                  <c:v>248</c:v>
                </c:pt>
                <c:pt idx="88">
                  <c:v>252</c:v>
                </c:pt>
                <c:pt idx="89">
                  <c:v>256</c:v>
                </c:pt>
                <c:pt idx="90">
                  <c:v>260</c:v>
                </c:pt>
                <c:pt idx="91">
                  <c:v>264</c:v>
                </c:pt>
                <c:pt idx="92">
                  <c:v>268</c:v>
                </c:pt>
                <c:pt idx="93">
                  <c:v>272</c:v>
                </c:pt>
                <c:pt idx="94">
                  <c:v>276</c:v>
                </c:pt>
                <c:pt idx="95">
                  <c:v>280</c:v>
                </c:pt>
                <c:pt idx="96">
                  <c:v>284</c:v>
                </c:pt>
                <c:pt idx="97">
                  <c:v>288</c:v>
                </c:pt>
                <c:pt idx="98">
                  <c:v>292</c:v>
                </c:pt>
                <c:pt idx="99">
                  <c:v>296</c:v>
                </c:pt>
                <c:pt idx="100">
                  <c:v>300</c:v>
                </c:pt>
                <c:pt idx="101">
                  <c:v>304</c:v>
                </c:pt>
                <c:pt idx="102">
                  <c:v>308</c:v>
                </c:pt>
                <c:pt idx="103">
                  <c:v>312</c:v>
                </c:pt>
                <c:pt idx="104">
                  <c:v>316</c:v>
                </c:pt>
                <c:pt idx="105">
                  <c:v>320</c:v>
                </c:pt>
                <c:pt idx="106">
                  <c:v>324</c:v>
                </c:pt>
                <c:pt idx="107">
                  <c:v>328</c:v>
                </c:pt>
                <c:pt idx="108">
                  <c:v>332</c:v>
                </c:pt>
                <c:pt idx="109">
                  <c:v>336</c:v>
                </c:pt>
                <c:pt idx="110">
                  <c:v>340</c:v>
                </c:pt>
                <c:pt idx="111">
                  <c:v>344</c:v>
                </c:pt>
                <c:pt idx="112">
                  <c:v>348</c:v>
                </c:pt>
                <c:pt idx="113">
                  <c:v>352</c:v>
                </c:pt>
                <c:pt idx="114">
                  <c:v>356</c:v>
                </c:pt>
                <c:pt idx="115">
                  <c:v>360</c:v>
                </c:pt>
                <c:pt idx="116">
                  <c:v>364</c:v>
                </c:pt>
                <c:pt idx="117">
                  <c:v>368</c:v>
                </c:pt>
                <c:pt idx="118">
                  <c:v>372</c:v>
                </c:pt>
                <c:pt idx="119">
                  <c:v>376</c:v>
                </c:pt>
                <c:pt idx="120">
                  <c:v>380</c:v>
                </c:pt>
                <c:pt idx="121">
                  <c:v>384</c:v>
                </c:pt>
                <c:pt idx="122">
                  <c:v>388</c:v>
                </c:pt>
                <c:pt idx="123">
                  <c:v>392</c:v>
                </c:pt>
                <c:pt idx="124">
                  <c:v>396</c:v>
                </c:pt>
                <c:pt idx="125">
                  <c:v>400</c:v>
                </c:pt>
                <c:pt idx="126">
                  <c:v>404</c:v>
                </c:pt>
                <c:pt idx="127">
                  <c:v>408</c:v>
                </c:pt>
                <c:pt idx="128">
                  <c:v>412</c:v>
                </c:pt>
                <c:pt idx="129">
                  <c:v>416</c:v>
                </c:pt>
                <c:pt idx="130">
                  <c:v>420</c:v>
                </c:pt>
                <c:pt idx="131">
                  <c:v>424</c:v>
                </c:pt>
                <c:pt idx="132">
                  <c:v>428</c:v>
                </c:pt>
                <c:pt idx="133">
                  <c:v>432</c:v>
                </c:pt>
                <c:pt idx="134">
                  <c:v>436</c:v>
                </c:pt>
                <c:pt idx="135">
                  <c:v>440</c:v>
                </c:pt>
                <c:pt idx="136">
                  <c:v>444</c:v>
                </c:pt>
                <c:pt idx="137">
                  <c:v>448</c:v>
                </c:pt>
                <c:pt idx="138">
                  <c:v>452</c:v>
                </c:pt>
                <c:pt idx="139">
                  <c:v>456</c:v>
                </c:pt>
                <c:pt idx="140">
                  <c:v>460</c:v>
                </c:pt>
                <c:pt idx="141">
                  <c:v>464</c:v>
                </c:pt>
                <c:pt idx="142">
                  <c:v>468</c:v>
                </c:pt>
                <c:pt idx="143">
                  <c:v>472</c:v>
                </c:pt>
                <c:pt idx="144">
                  <c:v>476</c:v>
                </c:pt>
                <c:pt idx="145">
                  <c:v>480</c:v>
                </c:pt>
                <c:pt idx="146">
                  <c:v>484</c:v>
                </c:pt>
                <c:pt idx="147">
                  <c:v>488</c:v>
                </c:pt>
                <c:pt idx="148">
                  <c:v>492</c:v>
                </c:pt>
                <c:pt idx="149">
                  <c:v>496</c:v>
                </c:pt>
                <c:pt idx="150">
                  <c:v>500</c:v>
                </c:pt>
              </c:numCache>
            </c:numRef>
          </c:cat>
          <c:val>
            <c:numRef>
              <c:f>P1targL2141!$J$2:$J$200</c:f>
              <c:numCache>
                <c:formatCode>General</c:formatCode>
                <c:ptCount val="199"/>
                <c:pt idx="0">
                  <c:v>-9.9438905715941994E-2</c:v>
                </c:pt>
                <c:pt idx="1">
                  <c:v>-7.1408788363139006E-2</c:v>
                </c:pt>
                <c:pt idx="2">
                  <c:v>-6.7488471666972E-2</c:v>
                </c:pt>
                <c:pt idx="3">
                  <c:v>-8.1734657287597698E-2</c:v>
                </c:pt>
                <c:pt idx="4">
                  <c:v>-0.105676094690959</c:v>
                </c:pt>
                <c:pt idx="5">
                  <c:v>-0.150079250335694</c:v>
                </c:pt>
                <c:pt idx="6">
                  <c:v>-0.201139648755392</c:v>
                </c:pt>
                <c:pt idx="7">
                  <c:v>-0.24371063709259</c:v>
                </c:pt>
                <c:pt idx="8">
                  <c:v>-0.26633592446645099</c:v>
                </c:pt>
                <c:pt idx="9">
                  <c:v>-0.25079298019409202</c:v>
                </c:pt>
                <c:pt idx="10">
                  <c:v>-0.22645246982574499</c:v>
                </c:pt>
                <c:pt idx="11">
                  <c:v>-0.26030039787292503</c:v>
                </c:pt>
                <c:pt idx="12">
                  <c:v>-0.34129917621612599</c:v>
                </c:pt>
                <c:pt idx="13">
                  <c:v>-0.38750453790028899</c:v>
                </c:pt>
                <c:pt idx="14">
                  <c:v>-0.37549515565236402</c:v>
                </c:pt>
                <c:pt idx="15">
                  <c:v>-0.34360297520955402</c:v>
                </c:pt>
                <c:pt idx="16">
                  <c:v>-0.30602836608886702</c:v>
                </c:pt>
                <c:pt idx="17">
                  <c:v>-0.26305532455444303</c:v>
                </c:pt>
                <c:pt idx="18">
                  <c:v>-0.23564179738362601</c:v>
                </c:pt>
                <c:pt idx="19">
                  <c:v>-0.22890893618265801</c:v>
                </c:pt>
                <c:pt idx="20">
                  <c:v>-0.21624473730723001</c:v>
                </c:pt>
                <c:pt idx="21">
                  <c:v>-0.18335382143656401</c:v>
                </c:pt>
                <c:pt idx="22">
                  <c:v>-0.15286910533904999</c:v>
                </c:pt>
                <c:pt idx="23">
                  <c:v>-0.153873801231384</c:v>
                </c:pt>
                <c:pt idx="24">
                  <c:v>-0.17857984701792401</c:v>
                </c:pt>
                <c:pt idx="25">
                  <c:v>-0.190804799397786</c:v>
                </c:pt>
                <c:pt idx="26">
                  <c:v>-0.18041209379831999</c:v>
                </c:pt>
                <c:pt idx="27">
                  <c:v>-0.17048537731170699</c:v>
                </c:pt>
                <c:pt idx="28">
                  <c:v>-0.17066959540049201</c:v>
                </c:pt>
                <c:pt idx="29">
                  <c:v>-0.17122093836466501</c:v>
                </c:pt>
                <c:pt idx="30">
                  <c:v>-0.169892509778341</c:v>
                </c:pt>
                <c:pt idx="31">
                  <c:v>-0.16833949089050301</c:v>
                </c:pt>
                <c:pt idx="32">
                  <c:v>-0.166518608729045</c:v>
                </c:pt>
                <c:pt idx="33">
                  <c:v>-0.16544091701507599</c:v>
                </c:pt>
                <c:pt idx="34">
                  <c:v>-0.151674071947734</c:v>
                </c:pt>
                <c:pt idx="35">
                  <c:v>-0.11479914188385</c:v>
                </c:pt>
                <c:pt idx="36">
                  <c:v>-8.7233304977417006E-2</c:v>
                </c:pt>
                <c:pt idx="37">
                  <c:v>-0.100547273953756</c:v>
                </c:pt>
                <c:pt idx="38">
                  <c:v>-0.124895334243774</c:v>
                </c:pt>
                <c:pt idx="39">
                  <c:v>-0.12737774848937999</c:v>
                </c:pt>
                <c:pt idx="40">
                  <c:v>-0.12830678621927899</c:v>
                </c:pt>
                <c:pt idx="41">
                  <c:v>-0.128178556760152</c:v>
                </c:pt>
                <c:pt idx="42">
                  <c:v>-7.5684428215026703E-2</c:v>
                </c:pt>
                <c:pt idx="43">
                  <c:v>3.5835504531860303E-2</c:v>
                </c:pt>
                <c:pt idx="44">
                  <c:v>0.15568967660268099</c:v>
                </c:pt>
                <c:pt idx="45">
                  <c:v>0.28132967154185001</c:v>
                </c:pt>
                <c:pt idx="46">
                  <c:v>0.43778419494628901</c:v>
                </c:pt>
                <c:pt idx="47">
                  <c:v>0.56580924987793002</c:v>
                </c:pt>
                <c:pt idx="48">
                  <c:v>0.587005496025086</c:v>
                </c:pt>
                <c:pt idx="49">
                  <c:v>0.54350578784942605</c:v>
                </c:pt>
                <c:pt idx="50">
                  <c:v>0.51563262939453103</c:v>
                </c:pt>
                <c:pt idx="51">
                  <c:v>0.469521840413411</c:v>
                </c:pt>
                <c:pt idx="52">
                  <c:v>0.33533386389414399</c:v>
                </c:pt>
                <c:pt idx="53">
                  <c:v>0.141864975293477</c:v>
                </c:pt>
                <c:pt idx="54">
                  <c:v>-6.2457323074341001E-2</c:v>
                </c:pt>
                <c:pt idx="55">
                  <c:v>-0.32447159290313698</c:v>
                </c:pt>
                <c:pt idx="56">
                  <c:v>-0.70854330062866</c:v>
                </c:pt>
                <c:pt idx="57">
                  <c:v>-1.1761035521825121</c:v>
                </c:pt>
                <c:pt idx="58">
                  <c:v>-1.6250314712524361</c:v>
                </c:pt>
                <c:pt idx="59">
                  <c:v>-2.0130819082260101</c:v>
                </c:pt>
                <c:pt idx="60">
                  <c:v>-2.375194231669107</c:v>
                </c:pt>
                <c:pt idx="61">
                  <c:v>-2.714844544728594</c:v>
                </c:pt>
                <c:pt idx="62">
                  <c:v>-2.960480213165277</c:v>
                </c:pt>
                <c:pt idx="63">
                  <c:v>-3.0809753735860101</c:v>
                </c:pt>
                <c:pt idx="64">
                  <c:v>-3.1480847994486432</c:v>
                </c:pt>
                <c:pt idx="65">
                  <c:v>-3.2130411465962698</c:v>
                </c:pt>
                <c:pt idx="66">
                  <c:v>-3.2301465670267739</c:v>
                </c:pt>
                <c:pt idx="67">
                  <c:v>-3.1640167236328112</c:v>
                </c:pt>
                <c:pt idx="68">
                  <c:v>-3.0572476387023908</c:v>
                </c:pt>
                <c:pt idx="69">
                  <c:v>-2.947013854980467</c:v>
                </c:pt>
                <c:pt idx="70">
                  <c:v>-2.806268692016598</c:v>
                </c:pt>
                <c:pt idx="71">
                  <c:v>-2.5913505554199201</c:v>
                </c:pt>
                <c:pt idx="72">
                  <c:v>-2.2970160245895368</c:v>
                </c:pt>
                <c:pt idx="73">
                  <c:v>-1.953922351201373</c:v>
                </c:pt>
                <c:pt idx="74">
                  <c:v>-1.587240179379777</c:v>
                </c:pt>
                <c:pt idx="75">
                  <c:v>-1.1978228489557861</c:v>
                </c:pt>
                <c:pt idx="76">
                  <c:v>-0.79493542512257598</c:v>
                </c:pt>
                <c:pt idx="77">
                  <c:v>-0.410549799601237</c:v>
                </c:pt>
                <c:pt idx="78">
                  <c:v>-7.01655546824137E-2</c:v>
                </c:pt>
                <c:pt idx="79">
                  <c:v>0.20954096317291299</c:v>
                </c:pt>
                <c:pt idx="80">
                  <c:v>0.406999429066976</c:v>
                </c:pt>
                <c:pt idx="81">
                  <c:v>0.52432958285013798</c:v>
                </c:pt>
                <c:pt idx="82">
                  <c:v>0.59495373566945398</c:v>
                </c:pt>
                <c:pt idx="83">
                  <c:v>0.63621008396148704</c:v>
                </c:pt>
                <c:pt idx="84">
                  <c:v>0.63346020380655899</c:v>
                </c:pt>
                <c:pt idx="85">
                  <c:v>0.56908122698466002</c:v>
                </c:pt>
                <c:pt idx="86">
                  <c:v>0.44767363866170201</c:v>
                </c:pt>
                <c:pt idx="87">
                  <c:v>0.32164982954660998</c:v>
                </c:pt>
                <c:pt idx="88">
                  <c:v>0.268900156021118</c:v>
                </c:pt>
                <c:pt idx="89">
                  <c:v>0.29836185773213703</c:v>
                </c:pt>
                <c:pt idx="90">
                  <c:v>0.34682583808898898</c:v>
                </c:pt>
                <c:pt idx="91">
                  <c:v>0.40782892704009999</c:v>
                </c:pt>
                <c:pt idx="92">
                  <c:v>0.54443635543187496</c:v>
                </c:pt>
                <c:pt idx="93">
                  <c:v>0.748022774855296</c:v>
                </c:pt>
                <c:pt idx="94">
                  <c:v>0.93046921491622803</c:v>
                </c:pt>
                <c:pt idx="95">
                  <c:v>1.0657060543696071</c:v>
                </c:pt>
                <c:pt idx="96">
                  <c:v>1.20248432954152</c:v>
                </c:pt>
                <c:pt idx="97">
                  <c:v>1.3571133216222071</c:v>
                </c:pt>
                <c:pt idx="98">
                  <c:v>1.5091979900995831</c:v>
                </c:pt>
                <c:pt idx="99">
                  <c:v>1.648503383000687</c:v>
                </c:pt>
                <c:pt idx="100">
                  <c:v>1.7418379783630329</c:v>
                </c:pt>
                <c:pt idx="101">
                  <c:v>1.7301993767420401</c:v>
                </c:pt>
                <c:pt idx="102">
                  <c:v>1.6228809754053699</c:v>
                </c:pt>
                <c:pt idx="103">
                  <c:v>1.52273857593536</c:v>
                </c:pt>
                <c:pt idx="104">
                  <c:v>1.5184340874354001</c:v>
                </c:pt>
                <c:pt idx="105">
                  <c:v>1.5967951615651399</c:v>
                </c:pt>
                <c:pt idx="106">
                  <c:v>1.6776178280512439</c:v>
                </c:pt>
                <c:pt idx="107">
                  <c:v>1.7169662316640171</c:v>
                </c:pt>
                <c:pt idx="108">
                  <c:v>1.7526212135950661</c:v>
                </c:pt>
                <c:pt idx="109">
                  <c:v>1.8245771725972439</c:v>
                </c:pt>
                <c:pt idx="110">
                  <c:v>1.9021020332972129</c:v>
                </c:pt>
                <c:pt idx="111">
                  <c:v>1.953282157580053</c:v>
                </c:pt>
                <c:pt idx="112">
                  <c:v>2.0149283806482901</c:v>
                </c:pt>
                <c:pt idx="113">
                  <c:v>2.1133272647857639</c:v>
                </c:pt>
                <c:pt idx="114">
                  <c:v>2.2092812856038369</c:v>
                </c:pt>
                <c:pt idx="115">
                  <c:v>2.2789481480916298</c:v>
                </c:pt>
                <c:pt idx="116">
                  <c:v>2.3481711546579969</c:v>
                </c:pt>
                <c:pt idx="117">
                  <c:v>2.4275370438893602</c:v>
                </c:pt>
                <c:pt idx="118">
                  <c:v>2.4973120689392072</c:v>
                </c:pt>
                <c:pt idx="119">
                  <c:v>2.5366694132486671</c:v>
                </c:pt>
                <c:pt idx="120">
                  <c:v>2.530463059743238</c:v>
                </c:pt>
                <c:pt idx="121">
                  <c:v>2.4986925125121999</c:v>
                </c:pt>
                <c:pt idx="122">
                  <c:v>2.5028814474741572</c:v>
                </c:pt>
                <c:pt idx="123">
                  <c:v>2.5655712286631238</c:v>
                </c:pt>
                <c:pt idx="124">
                  <c:v>2.6348292032877572</c:v>
                </c:pt>
                <c:pt idx="125">
                  <c:v>2.6617552439371699</c:v>
                </c:pt>
                <c:pt idx="126">
                  <c:v>2.639232317606603</c:v>
                </c:pt>
                <c:pt idx="127">
                  <c:v>2.57831811904907</c:v>
                </c:pt>
                <c:pt idx="128">
                  <c:v>2.5177431106567369</c:v>
                </c:pt>
                <c:pt idx="129">
                  <c:v>2.5076437791188528</c:v>
                </c:pt>
                <c:pt idx="130">
                  <c:v>2.52373774846395</c:v>
                </c:pt>
                <c:pt idx="131">
                  <c:v>2.4846616586049342</c:v>
                </c:pt>
                <c:pt idx="132">
                  <c:v>2.3917771975199331</c:v>
                </c:pt>
                <c:pt idx="133">
                  <c:v>2.3443806171417201</c:v>
                </c:pt>
                <c:pt idx="134">
                  <c:v>2.3775389989217102</c:v>
                </c:pt>
                <c:pt idx="135">
                  <c:v>2.3964113394419329</c:v>
                </c:pt>
                <c:pt idx="136">
                  <c:v>2.3230547110239641</c:v>
                </c:pt>
                <c:pt idx="137">
                  <c:v>2.2083275318145699</c:v>
                </c:pt>
                <c:pt idx="138">
                  <c:v>2.137776851654047</c:v>
                </c:pt>
                <c:pt idx="139">
                  <c:v>2.1036338806152299</c:v>
                </c:pt>
                <c:pt idx="140">
                  <c:v>2.03961332639058</c:v>
                </c:pt>
                <c:pt idx="141">
                  <c:v>1.929276545842483</c:v>
                </c:pt>
                <c:pt idx="142">
                  <c:v>1.8134536345799701</c:v>
                </c:pt>
                <c:pt idx="143">
                  <c:v>1.711940129597977</c:v>
                </c:pt>
                <c:pt idx="144">
                  <c:v>1.5993955135345399</c:v>
                </c:pt>
                <c:pt idx="145">
                  <c:v>1.4532171090443871</c:v>
                </c:pt>
                <c:pt idx="146">
                  <c:v>1.284500082333877</c:v>
                </c:pt>
                <c:pt idx="147">
                  <c:v>1.1261230309804251</c:v>
                </c:pt>
                <c:pt idx="148">
                  <c:v>1.019245465596516</c:v>
                </c:pt>
                <c:pt idx="149">
                  <c:v>0.994582692782083</c:v>
                </c:pt>
                <c:pt idx="150">
                  <c:v>1.006255388259885</c:v>
                </c:pt>
                <c:pt idx="151">
                  <c:v>0.97120406230290401</c:v>
                </c:pt>
                <c:pt idx="152">
                  <c:v>0.88510332504908096</c:v>
                </c:pt>
                <c:pt idx="153">
                  <c:v>0.82157411177953099</c:v>
                </c:pt>
                <c:pt idx="154">
                  <c:v>0.80083717902501395</c:v>
                </c:pt>
                <c:pt idx="155">
                  <c:v>0.77434557676315297</c:v>
                </c:pt>
                <c:pt idx="156">
                  <c:v>0.72614542643229196</c:v>
                </c:pt>
                <c:pt idx="157">
                  <c:v>0.68439517418543505</c:v>
                </c:pt>
                <c:pt idx="158">
                  <c:v>0.65338768561681104</c:v>
                </c:pt>
                <c:pt idx="159">
                  <c:v>0.59850573539733898</c:v>
                </c:pt>
                <c:pt idx="160">
                  <c:v>0.49271603425343802</c:v>
                </c:pt>
                <c:pt idx="161">
                  <c:v>0.354212800661723</c:v>
                </c:pt>
                <c:pt idx="162">
                  <c:v>0.23673935731252099</c:v>
                </c:pt>
                <c:pt idx="163">
                  <c:v>0.16032040119171201</c:v>
                </c:pt>
                <c:pt idx="164">
                  <c:v>9.5310449600220004E-2</c:v>
                </c:pt>
                <c:pt idx="165">
                  <c:v>3.6840359369913998E-2</c:v>
                </c:pt>
                <c:pt idx="166">
                  <c:v>4.5306285222373299E-3</c:v>
                </c:pt>
                <c:pt idx="167">
                  <c:v>-5.6467453638713297E-3</c:v>
                </c:pt>
                <c:pt idx="168">
                  <c:v>-4.11261717478437E-2</c:v>
                </c:pt>
                <c:pt idx="169">
                  <c:v>-0.12968405087788901</c:v>
                </c:pt>
                <c:pt idx="170">
                  <c:v>-0.25107816855112702</c:v>
                </c:pt>
                <c:pt idx="171">
                  <c:v>-0.36145051320393901</c:v>
                </c:pt>
                <c:pt idx="172">
                  <c:v>-0.445397019386292</c:v>
                </c:pt>
                <c:pt idx="173">
                  <c:v>-0.53154091040293405</c:v>
                </c:pt>
                <c:pt idx="174">
                  <c:v>-0.61278402805328402</c:v>
                </c:pt>
                <c:pt idx="175">
                  <c:v>-0.63851233323415102</c:v>
                </c:pt>
                <c:pt idx="176">
                  <c:v>-0.63531529903411899</c:v>
                </c:pt>
                <c:pt idx="177">
                  <c:v>-0.68673582871755001</c:v>
                </c:pt>
                <c:pt idx="178">
                  <c:v>-0.79608118534088101</c:v>
                </c:pt>
                <c:pt idx="179">
                  <c:v>-0.87245666980743397</c:v>
                </c:pt>
                <c:pt idx="180">
                  <c:v>-0.876561999320984</c:v>
                </c:pt>
                <c:pt idx="181">
                  <c:v>-0.86178855101267504</c:v>
                </c:pt>
                <c:pt idx="182">
                  <c:v>-0.88686231772104895</c:v>
                </c:pt>
                <c:pt idx="183">
                  <c:v>-0.94128286838531205</c:v>
                </c:pt>
                <c:pt idx="184">
                  <c:v>-0.95498907566070301</c:v>
                </c:pt>
                <c:pt idx="185">
                  <c:v>-0.89422341187794696</c:v>
                </c:pt>
                <c:pt idx="186">
                  <c:v>-0.76587450504303001</c:v>
                </c:pt>
                <c:pt idx="187">
                  <c:v>-0.765944997469585</c:v>
                </c:pt>
                <c:pt idx="188">
                  <c:v>-0.735801100730896</c:v>
                </c:pt>
                <c:pt idx="189">
                  <c:v>-0.675442814826965</c:v>
                </c:pt>
                <c:pt idx="190">
                  <c:v>-0.75892182191212898</c:v>
                </c:pt>
                <c:pt idx="191">
                  <c:v>-0.81650070349375403</c:v>
                </c:pt>
                <c:pt idx="192">
                  <c:v>-0.84817945957183805</c:v>
                </c:pt>
                <c:pt idx="193">
                  <c:v>-0.91941384474436105</c:v>
                </c:pt>
                <c:pt idx="194">
                  <c:v>-1.018808166186012</c:v>
                </c:pt>
                <c:pt idx="195">
                  <c:v>-1.14636242389679</c:v>
                </c:pt>
                <c:pt idx="196">
                  <c:v>-1.033081571261087</c:v>
                </c:pt>
                <c:pt idx="197">
                  <c:v>-0.97108479340871101</c:v>
                </c:pt>
                <c:pt idx="198">
                  <c:v>-0.96037209033966098</c:v>
                </c:pt>
              </c:numCache>
            </c:numRef>
          </c:val>
          <c:smooth val="0"/>
          <c:extLst>
            <c:ext xmlns:c16="http://schemas.microsoft.com/office/drawing/2014/chart" uri="{C3380CC4-5D6E-409C-BE32-E72D297353CC}">
              <c16:uniqueId val="{00000000-A5CF-704E-8D1C-7351A55C2770}"/>
            </c:ext>
          </c:extLst>
        </c:ser>
        <c:dLbls>
          <c:showLegendKey val="0"/>
          <c:showVal val="0"/>
          <c:showCatName val="0"/>
          <c:showSerName val="0"/>
          <c:showPercent val="0"/>
          <c:showBubbleSize val="0"/>
        </c:dLbls>
        <c:smooth val="0"/>
        <c:axId val="-566568416"/>
        <c:axId val="-566565024"/>
      </c:lineChart>
      <c:catAx>
        <c:axId val="-566568416"/>
        <c:scaling>
          <c:orientation val="minMax"/>
        </c:scaling>
        <c:delete val="0"/>
        <c:axPos val="b"/>
        <c:title>
          <c:tx>
            <c:rich>
              <a:bodyPr/>
              <a:lstStyle/>
              <a:p>
                <a:pPr>
                  <a:defRPr sz="1800" b="1" i="0" u="none" strike="noStrike" baseline="0">
                    <a:solidFill>
                      <a:srgbClr val="000000"/>
                    </a:solidFill>
                    <a:latin typeface="Calibri"/>
                    <a:ea typeface="Calibri"/>
                    <a:cs typeface="Calibri"/>
                  </a:defRPr>
                </a:pPr>
                <a:r>
                  <a:rPr lang="en-US" sz="1800"/>
                  <a:t>Time (ms)</a:t>
                </a:r>
              </a:p>
            </c:rich>
          </c:tx>
          <c:layout>
            <c:manualLayout>
              <c:xMode val="edge"/>
              <c:yMode val="edge"/>
              <c:x val="0.45700967672857168"/>
              <c:y val="0.85518110892397881"/>
            </c:manualLayout>
          </c:layout>
          <c:overlay val="0"/>
          <c:spPr>
            <a:noFill/>
            <a:ln w="25400">
              <a:noFill/>
            </a:ln>
          </c:spPr>
        </c:title>
        <c:numFmt formatCode="General" sourceLinked="1"/>
        <c:majorTickMark val="cross"/>
        <c:minorTickMark val="none"/>
        <c:tickLblPos val="none"/>
        <c:spPr>
          <a:ln w="28575">
            <a:solidFill>
              <a:schemeClr val="tx1"/>
            </a:solidFill>
          </a:ln>
        </c:spPr>
        <c:txPr>
          <a:bodyPr/>
          <a:lstStyle/>
          <a:p>
            <a:pPr>
              <a:defRPr sz="2800"/>
            </a:pPr>
            <a:endParaRPr lang="en-US"/>
          </a:p>
        </c:txPr>
        <c:crossAx val="-566565024"/>
        <c:crosses val="autoZero"/>
        <c:auto val="1"/>
        <c:lblAlgn val="ctr"/>
        <c:lblOffset val="100"/>
        <c:tickLblSkip val="25"/>
        <c:tickMarkSkip val="25"/>
        <c:noMultiLvlLbl val="0"/>
      </c:catAx>
      <c:valAx>
        <c:axId val="-566565024"/>
        <c:scaling>
          <c:orientation val="minMax"/>
          <c:max val="3"/>
          <c:min val="-5"/>
        </c:scaling>
        <c:delete val="0"/>
        <c:axPos val="l"/>
        <c:numFmt formatCode="General" sourceLinked="1"/>
        <c:majorTickMark val="cross"/>
        <c:minorTickMark val="none"/>
        <c:tickLblPos val="nextTo"/>
        <c:spPr>
          <a:ln w="28575">
            <a:solidFill>
              <a:schemeClr val="tx1"/>
            </a:solidFill>
          </a:ln>
        </c:spPr>
        <c:txPr>
          <a:bodyPr rot="0" vert="horz"/>
          <a:lstStyle/>
          <a:p>
            <a:pPr>
              <a:defRPr sz="1600" b="0" i="0" u="none" strike="noStrike" baseline="0">
                <a:solidFill>
                  <a:srgbClr val="000000"/>
                </a:solidFill>
                <a:latin typeface="Calibri"/>
                <a:ea typeface="Calibri"/>
                <a:cs typeface="Calibri"/>
              </a:defRPr>
            </a:pPr>
            <a:endParaRPr lang="en-US"/>
          </a:p>
        </c:txPr>
        <c:crossAx val="-566568416"/>
        <c:crossesAt val="26"/>
        <c:crossBetween val="between"/>
        <c:majorUnit val="1"/>
        <c:minorUnit val="0.02"/>
      </c:valAx>
    </c:plotArea>
    <c:plotVisOnly val="1"/>
    <c:dispBlanksAs val="gap"/>
    <c:showDLblsOverMax val="0"/>
  </c:chart>
  <c:spPr>
    <a:ln>
      <a:noFill/>
    </a:ln>
  </c:spPr>
  <c:externalData r:id="rId2">
    <c:autoUpdate val="0"/>
  </c:externalData>
  <c:userShapes r:id="rId3"/>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07030602697535"/>
          <c:y val="0.12644044356429909"/>
          <c:w val="0.80606450619689207"/>
          <c:h val="0.60694218675896128"/>
        </c:manualLayout>
      </c:layout>
      <c:lineChart>
        <c:grouping val="standard"/>
        <c:varyColors val="0"/>
        <c:ser>
          <c:idx val="0"/>
          <c:order val="0"/>
          <c:spPr>
            <a:ln w="57150" cap="rnd">
              <a:solidFill>
                <a:schemeClr val="tx1"/>
              </a:solidFill>
              <a:round/>
            </a:ln>
            <a:effectLst/>
          </c:spPr>
          <c:marker>
            <c:symbol val="none"/>
          </c:marker>
          <c:cat>
            <c:strRef>
              <c:f>Sheet1!$A$2:$A$25</c:f>
              <c:strCache>
                <c:ptCount val="24"/>
                <c:pt idx="2">
                  <c:v>T3</c:v>
                </c:pt>
                <c:pt idx="5">
                  <c:v>T6</c:v>
                </c:pt>
                <c:pt idx="8">
                  <c:v>T9</c:v>
                </c:pt>
                <c:pt idx="11">
                  <c:v>T12</c:v>
                </c:pt>
                <c:pt idx="14">
                  <c:v>T15</c:v>
                </c:pt>
                <c:pt idx="17">
                  <c:v>T18</c:v>
                </c:pt>
                <c:pt idx="20">
                  <c:v>T21</c:v>
                </c:pt>
                <c:pt idx="23">
                  <c:v>T24</c:v>
                </c:pt>
              </c:strCache>
            </c:strRef>
          </c:cat>
          <c:val>
            <c:numRef>
              <c:f>Sheet1!$B$2:$B$25</c:f>
              <c:numCache>
                <c:formatCode>General</c:formatCode>
                <c:ptCount val="24"/>
                <c:pt idx="0">
                  <c:v>0</c:v>
                </c:pt>
                <c:pt idx="1">
                  <c:v>0</c:v>
                </c:pt>
                <c:pt idx="2">
                  <c:v>0</c:v>
                </c:pt>
                <c:pt idx="3">
                  <c:v>-0.1</c:v>
                </c:pt>
                <c:pt idx="4">
                  <c:v>-0.2</c:v>
                </c:pt>
                <c:pt idx="5">
                  <c:v>-0.3</c:v>
                </c:pt>
                <c:pt idx="6">
                  <c:v>-0.4</c:v>
                </c:pt>
                <c:pt idx="7">
                  <c:v>-0.5</c:v>
                </c:pt>
                <c:pt idx="8">
                  <c:v>-0.6</c:v>
                </c:pt>
                <c:pt idx="9">
                  <c:v>-0.5</c:v>
                </c:pt>
                <c:pt idx="10">
                  <c:v>-0.4</c:v>
                </c:pt>
                <c:pt idx="11">
                  <c:v>-0.3</c:v>
                </c:pt>
                <c:pt idx="12">
                  <c:v>-0.2</c:v>
                </c:pt>
                <c:pt idx="13">
                  <c:v>-0.1</c:v>
                </c:pt>
                <c:pt idx="14">
                  <c:v>0</c:v>
                </c:pt>
                <c:pt idx="15">
                  <c:v>0.1</c:v>
                </c:pt>
                <c:pt idx="16">
                  <c:v>0.2</c:v>
                </c:pt>
                <c:pt idx="17">
                  <c:v>0.3</c:v>
                </c:pt>
                <c:pt idx="18">
                  <c:v>0.4</c:v>
                </c:pt>
                <c:pt idx="19">
                  <c:v>0.5</c:v>
                </c:pt>
                <c:pt idx="20">
                  <c:v>0.5</c:v>
                </c:pt>
                <c:pt idx="21">
                  <c:v>0.3</c:v>
                </c:pt>
                <c:pt idx="22">
                  <c:v>0.1</c:v>
                </c:pt>
                <c:pt idx="23">
                  <c:v>0</c:v>
                </c:pt>
              </c:numCache>
            </c:numRef>
          </c:val>
          <c:smooth val="1"/>
          <c:extLst>
            <c:ext xmlns:c16="http://schemas.microsoft.com/office/drawing/2014/chart" uri="{C3380CC4-5D6E-409C-BE32-E72D297353CC}">
              <c16:uniqueId val="{00000000-5880-E646-93B4-FF7824B3E67E}"/>
            </c:ext>
          </c:extLst>
        </c:ser>
        <c:dLbls>
          <c:showLegendKey val="0"/>
          <c:showVal val="0"/>
          <c:showCatName val="0"/>
          <c:showSerName val="0"/>
          <c:showPercent val="0"/>
          <c:showBubbleSize val="0"/>
        </c:dLbls>
        <c:smooth val="0"/>
        <c:axId val="551383072"/>
        <c:axId val="611140512"/>
      </c:lineChart>
      <c:catAx>
        <c:axId val="55138307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sz="1000" b="1"/>
                  <a:t>Time</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611140512"/>
        <c:crosses val="autoZero"/>
        <c:auto val="1"/>
        <c:lblAlgn val="ctr"/>
        <c:lblOffset val="100"/>
        <c:noMultiLvlLbl val="0"/>
      </c:catAx>
      <c:valAx>
        <c:axId val="611140512"/>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sz="1000"/>
                  <a:t>Voltage</a:t>
                </a:r>
              </a:p>
            </c:rich>
          </c:tx>
          <c:layout>
            <c:manualLayout>
              <c:xMode val="edge"/>
              <c:yMode val="edge"/>
              <c:x val="2.4287475742405501E-2"/>
              <c:y val="0.18764502091219798"/>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551383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8-13T13:09:16.174">
    <p:pos x="10" y="10"/>
    <p:text>Could we maybe make both the EEG signal videos and the simulations little subsections? That way it is more clear that they are optional add ins?</p:text>
    <p:extLst>
      <p:ext uri="{C676402C-5697-4E1C-873F-D02D1690AC5C}">
        <p15:threadingInfo timeZoneBias="0"/>
      </p:ext>
      <p:ext uri="http://customooxmlschemas.google.com/">
        <go:slidesCustomData xmlns:go="http://customooxmlschemas.google.com/" commentPostId="AAAAN_uCyeM"/>
      </p:ext>
    </p:extLst>
  </p:cm>
</p:cmLst>
</file>

<file path=ppt/drawings/_rels/drawing1.xml.rels><?xml version="1.0" encoding="UTF-8" standalone="yes"?><Relationships xmlns="http://schemas.openxmlformats.org/package/2006/relationships"><Relationship Id="rId1" Type="http://schemas.openxmlformats.org/officeDocument/2006/relationships/image" Target="../media/image8.png"/></Relationships>
</file>

<file path=ppt/drawings/_rels/drawing2.xml.rels><?xml version="1.0" encoding="UTF-8" standalone="yes"?><Relationships xmlns="http://schemas.openxmlformats.org/package/2006/relationships"><Relationship Id="rId1" Type="http://schemas.openxmlformats.org/officeDocument/2006/relationships/image" Target="../media/image8.png"/></Relationships>
</file>

<file path=ppt/drawings/drawing1.xml><?xml version="1.0" encoding="utf-8"?>
<c:userShapes xmlns:c="http://schemas.openxmlformats.org/drawingml/2006/chart">
  <cdr:relSizeAnchor xmlns:cdr="http://schemas.openxmlformats.org/drawingml/2006/chartDrawing">
    <cdr:from>
      <cdr:x>0.02285</cdr:x>
      <cdr:y>0.23807</cdr:y>
    </cdr:from>
    <cdr:to>
      <cdr:x>0.13253</cdr:x>
      <cdr:y>0.82605</cdr:y>
    </cdr:to>
    <cdr:pic>
      <cdr:nvPicPr>
        <cdr:cNvPr id="3" name="chart">
          <a:extLst xmlns:a="http://schemas.openxmlformats.org/drawingml/2006/main">
            <a:ext uri="{FF2B5EF4-FFF2-40B4-BE49-F238E27FC236}">
              <a16:creationId xmlns:a16="http://schemas.microsoft.com/office/drawing/2014/main" id="{54281021-11C0-2D43-9A08-DE1BB40135D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rot="16200000">
          <a:off x="-385774" y="1085459"/>
          <a:ext cx="1473200" cy="495300"/>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0.02991</cdr:x>
      <cdr:y>0.2812</cdr:y>
    </cdr:from>
    <cdr:to>
      <cdr:x>0.1396</cdr:x>
      <cdr:y>0.86917</cdr:y>
    </cdr:to>
    <cdr:pic>
      <cdr:nvPicPr>
        <cdr:cNvPr id="2" name="chart">
          <a:extLst xmlns:a="http://schemas.openxmlformats.org/drawingml/2006/main">
            <a:ext uri="{FF2B5EF4-FFF2-40B4-BE49-F238E27FC236}">
              <a16:creationId xmlns:a16="http://schemas.microsoft.com/office/drawing/2014/main" id="{5A97CD27-BFEE-AE42-8498-C46591955B3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rot="16200000">
          <a:off x="-353870" y="1193512"/>
          <a:ext cx="1473200" cy="495300"/>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essrelease.brainproducts.com/wp-content/gallery/1501/CapTrak_actiCHamp_01.jpg" TargetMode="External"/><Relationship Id="rId3" Type="http://schemas.openxmlformats.org/officeDocument/2006/relationships/hyperlink" Target="https://pixabay.com/vectors/computer-monitor-lcd-screen-blank-303283/" TargetMode="External"/><Relationship Id="rId4" Type="http://schemas.openxmlformats.org/officeDocument/2006/relationships/hyperlink" Target="https://creativecommons.org/publicdomain/zero/1.0/"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0_boSag4f8g" TargetMode="External"/><Relationship Id="rId3" Type="http://schemas.openxmlformats.org/officeDocument/2006/relationships/hyperlink" Target="https://youtu.be/rzgDOaGjjOs" TargetMode="External"/><Relationship Id="rId4" Type="http://schemas.openxmlformats.org/officeDocument/2006/relationships/hyperlink" Target="https://youtu.be/AIvlNNFQLEk" TargetMode="External"/><Relationship Id="rId9" Type="http://schemas.openxmlformats.org/officeDocument/2006/relationships/hyperlink" Target="https://creativecommons.org/licenses/by-nc-sa/4.0/" TargetMode="External"/><Relationship Id="rId5" Type="http://schemas.openxmlformats.org/officeDocument/2006/relationships/hyperlink" Target="https://creativecommons.org/licenses/by-nc-sa/4.0/" TargetMode="External"/><Relationship Id="rId6" Type="http://schemas.openxmlformats.org/officeDocument/2006/relationships/hyperlink" Target="https://creativecommons.org/licenses/by-nc-sa/4.0/" TargetMode="External"/><Relationship Id="rId7" Type="http://schemas.openxmlformats.org/officeDocument/2006/relationships/hyperlink" Target="https://creativecommons.org/licenses/by-nc-sa/4.0/" TargetMode="External"/><Relationship Id="rId8" Type="http://schemas.openxmlformats.org/officeDocument/2006/relationships/hyperlink" Target="https://creativecommons.org/licenses/by-nc-sa/4.0/"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bUEa7H9akNk" TargetMode="External"/><Relationship Id="rId3" Type="http://schemas.openxmlformats.org/officeDocument/2006/relationships/hyperlink" Target="https://creativecommons.org/licenses/by-nc-nd/4.0/legalcod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6rGpMi-mBwc" TargetMode="External"/><Relationship Id="rId3" Type="http://schemas.openxmlformats.org/officeDocument/2006/relationships/hyperlink" Target="https://creativecommons.org/licenses/by-nc-nd/4.0/legalcod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hHDDd5dWGec" TargetMode="External"/><Relationship Id="rId3" Type="http://schemas.openxmlformats.org/officeDocument/2006/relationships/hyperlink" Target="https://creativecommons.org/licenses/by-nc-nd/4.0/legalcod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0_boSag4f8g" TargetMode="External"/><Relationship Id="rId3" Type="http://schemas.openxmlformats.org/officeDocument/2006/relationships/hyperlink" Target="https://youtu.be/rzgDOaGjjOs" TargetMode="External"/><Relationship Id="rId4" Type="http://schemas.openxmlformats.org/officeDocument/2006/relationships/hyperlink" Target="https://youtu.be/AIvlNNFQLEk" TargetMode="External"/><Relationship Id="rId9" Type="http://schemas.openxmlformats.org/officeDocument/2006/relationships/hyperlink" Target="https://creativecommons.org/licenses/by-nc-sa/4.0/" TargetMode="External"/><Relationship Id="rId5" Type="http://schemas.openxmlformats.org/officeDocument/2006/relationships/hyperlink" Target="https://creativecommons.org/licenses/by-nc-sa/4.0/" TargetMode="External"/><Relationship Id="rId6" Type="http://schemas.openxmlformats.org/officeDocument/2006/relationships/hyperlink" Target="https://creativecommons.org/licenses/by-nc-sa/4.0/" TargetMode="External"/><Relationship Id="rId7" Type="http://schemas.openxmlformats.org/officeDocument/2006/relationships/hyperlink" Target="https://creativecommons.org/licenses/by-nc-sa/4.0/" TargetMode="External"/><Relationship Id="rId8" Type="http://schemas.openxmlformats.org/officeDocument/2006/relationships/hyperlink" Target="https://creativecommons.org/licenses/by-nc-sa/4.0/"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ivecommons.org/licenses/by-nc-sa/4.0/"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sa.de/downloads/besa-simulator/" TargetMode="External"/><Relationship Id="rId3" Type="http://schemas.openxmlformats.org/officeDocument/2006/relationships/hyperlink" Target="https://www.besa.de/downloads/besa-simulato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ivecommons.org/licenses/by-nc-sa/4.0/" TargetMode="External"/><Relationship Id="rId3" Type="http://schemas.openxmlformats.org/officeDocument/2006/relationships/hyperlink" Target="https://creativecommons.org/licenses/by-nc-sa/4.0/" TargetMode="External"/><Relationship Id="rId4" Type="http://schemas.openxmlformats.org/officeDocument/2006/relationships/hyperlink" Target="https://creativecommons.org/licenses/by-nc-sa/4.0/" TargetMode="External"/><Relationship Id="rId5" Type="http://schemas.openxmlformats.org/officeDocument/2006/relationships/hyperlink" Target="https://creativecommons.org/licenses/by-nc-sa/4.0/"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ivecommons.org/licenses/by-nc-sa/4.0/" TargetMode="External"/><Relationship Id="rId3" Type="http://schemas.openxmlformats.org/officeDocument/2006/relationships/hyperlink" Target="https://creativecommons.org/licenses/by-nc-sa/4.0/" TargetMode="External"/><Relationship Id="rId4" Type="http://schemas.openxmlformats.org/officeDocument/2006/relationships/hyperlink" Target="https://creativecommons.org/licenses/by-nc-sa/4.0/"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ivecommons.org/licenses/by-nc-sa/4.0/" TargetMode="External"/><Relationship Id="rId3" Type="http://schemas.openxmlformats.org/officeDocument/2006/relationships/hyperlink" Target="https://creativecommons.org/licenses/by-nc-sa/4.0/"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iXXxL0EOJqs" TargetMode="External"/><Relationship Id="rId3" Type="http://schemas.openxmlformats.org/officeDocument/2006/relationships/hyperlink" Target="https://creativecommons.org/licenses/by-nc-sa/4.0/" TargetMode="External"/><Relationship Id="rId4" Type="http://schemas.openxmlformats.org/officeDocument/2006/relationships/hyperlink" Target="https://youtu.be/iXXxL0EOJqs" TargetMode="External"/><Relationship Id="rId5" Type="http://schemas.openxmlformats.org/officeDocument/2006/relationships/hyperlink" Target="https://creativecommons.org/licenses/by-nc-sa/4.0/" TargetMode="External"/><Relationship Id="rId6" Type="http://schemas.openxmlformats.org/officeDocument/2006/relationships/hyperlink" Target="https://youtu.be/iXXxL0EOJqs" TargetMode="External"/><Relationship Id="rId7" Type="http://schemas.openxmlformats.org/officeDocument/2006/relationships/hyperlink" Target="https://creativecommons.org/licenses/by-nc-sa/4.0/"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illustrations/speech-balloon-talk-bubble-1019777/"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en.m.wikipedia.org/wiki/File:Amygdala_activation.jpg" TargetMode="External"/><Relationship Id="rId5" Type="http://schemas.openxmlformats.org/officeDocument/2006/relationships/hyperlink" Target="https://creativecommons.org/licenses/by-sa/4.0/deed.en" TargetMode="External"/><Relationship Id="rId6" Type="http://schemas.openxmlformats.org/officeDocument/2006/relationships/hyperlink" Target="https://creativecommons.org/licenses/by-nc-sa/4.0/"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vgsilh.com/image/2147328.html"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upload.wikimedia.org/wikipedia/commons/d/dd/Zzz_sleep.svg" TargetMode="External"/><Relationship Id="rId9" Type="http://schemas.openxmlformats.org/officeDocument/2006/relationships/hyperlink" Target="https://creativecommons.org/publicdomain/zero/1.0/" TargetMode="External"/><Relationship Id="rId5" Type="http://schemas.openxmlformats.org/officeDocument/2006/relationships/hyperlink" Target="https://thenounproject.com/term/flowchart/1049513/" TargetMode="External"/><Relationship Id="rId6" Type="http://schemas.openxmlformats.org/officeDocument/2006/relationships/hyperlink" Target="https://creativecommons.org/licenses/by/3.0/" TargetMode="External"/><Relationship Id="rId7" Type="http://schemas.openxmlformats.org/officeDocument/2006/relationships/hyperlink" Target="https://thenounproject.com/icon/656040/" TargetMode="External"/><Relationship Id="rId8" Type="http://schemas.openxmlformats.org/officeDocument/2006/relationships/hyperlink" Target="https://pixabay.com/vectors/switch-hand-button-finger-press-46783/"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term/brainwave/74778/" TargetMode="External"/><Relationship Id="rId3" Type="http://schemas.openxmlformats.org/officeDocument/2006/relationships/hyperlink" Target="https://creativecommons.org/licenses/by/3.0/" TargetMode="External"/><Relationship Id="rId4" Type="http://schemas.openxmlformats.org/officeDocument/2006/relationships/hyperlink" Target="https://thenounproject.com/term/eeg-cap/19246/" TargetMode="External"/><Relationship Id="rId5" Type="http://schemas.openxmlformats.org/officeDocument/2006/relationships/hyperlink" Target="https://www.flaticon.com/free-icon/timer-or-chronometer-tool_49203" TargetMode="External"/><Relationship Id="rId6" Type="http://schemas.openxmlformats.org/officeDocument/2006/relationships/hyperlink" Target="https://commons.wikimedia.org/wiki/File:Dollar_sign_in_circle_cleaned_(PD_version).svg"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stockphoto.com/vector/silhouette-of-human-head-pixel-art-gm1173073441-325681841" TargetMode="External"/><Relationship Id="rId3" Type="http://schemas.openxmlformats.org/officeDocument/2006/relationships/hyperlink" Target="https://www.besa.de/downloads/besa-simulator/" TargetMode="External"/><Relationship Id="rId4" Type="http://schemas.openxmlformats.org/officeDocument/2006/relationships/hyperlink" Target="https://pixabay.com/vectors/silhouette-brain-logic-3576109/" TargetMode="External"/><Relationship Id="rId5" Type="http://schemas.openxmlformats.org/officeDocument/2006/relationships/hyperlink" Target="https://creativecommons.org/publicdomain/zero/1.0/" TargetMode="External"/><Relationship Id="rId6" Type="http://schemas.openxmlformats.org/officeDocument/2006/relationships/hyperlink" Target="https://commons.wikimedia.org/wiki/File:201806_DataAnalysis_on_display.svg" TargetMode="External"/><Relationship Id="rId7" Type="http://schemas.openxmlformats.org/officeDocument/2006/relationships/hyperlink" Target="https://creativecommons.org/licenses/by/4.0/"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essrelease.brainproducts.com/wp-content/gallery/1501/CapTrak_actiCHamp_01.jpg" TargetMode="External"/><Relationship Id="rId3" Type="http://schemas.openxmlformats.org/officeDocument/2006/relationships/hyperlink" Target="https://pixabay.com/vectors/computer-monitor-lcd-screen-blank-303283/" TargetMode="External"/><Relationship Id="rId4" Type="http://schemas.openxmlformats.org/officeDocument/2006/relationships/hyperlink" Target="https://creativecommons.org/publicdomain/zero/1.0/"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0_boSag4f8g" TargetMode="External"/><Relationship Id="rId3" Type="http://schemas.openxmlformats.org/officeDocument/2006/relationships/hyperlink" Target="https://youtu.be/rzgDOaGjjOs" TargetMode="External"/><Relationship Id="rId4" Type="http://schemas.openxmlformats.org/officeDocument/2006/relationships/hyperlink" Target="https://youtu.be/AIvlNNFQLEk" TargetMode="External"/><Relationship Id="rId9" Type="http://schemas.openxmlformats.org/officeDocument/2006/relationships/hyperlink" Target="https://creativecommons.org/licenses/by-nc-sa/4.0/" TargetMode="External"/><Relationship Id="rId5" Type="http://schemas.openxmlformats.org/officeDocument/2006/relationships/hyperlink" Target="https://creativecommons.org/licenses/by-nc-sa/4.0/" TargetMode="External"/><Relationship Id="rId6" Type="http://schemas.openxmlformats.org/officeDocument/2006/relationships/hyperlink" Target="https://creativecommons.org/licenses/by-nc-sa/4.0/" TargetMode="External"/><Relationship Id="rId7" Type="http://schemas.openxmlformats.org/officeDocument/2006/relationships/hyperlink" Target="https://creativecommons.org/licenses/by-nc-sa/4.0/" TargetMode="External"/><Relationship Id="rId8" Type="http://schemas.openxmlformats.org/officeDocument/2006/relationships/hyperlink" Target="https://creativecommons.org/licenses/by-nc-sa/4.0/"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illustrations/speech-balloon-talk-bubble-1019777/" TargetMode="External"/><Relationship Id="rId3" Type="http://schemas.openxmlformats.org/officeDocument/2006/relationships/hyperlink" Target="https://creativecommons.org/publicdomain/zero/1.0/" TargetMode="External"/><Relationship Id="rId4" Type="http://schemas.openxmlformats.org/officeDocument/2006/relationships/hyperlink" Target="https://pixabay.com/illustrations/speech-balloon-talk-bubble-1019777/" TargetMode="External"/><Relationship Id="rId5" Type="http://schemas.openxmlformats.org/officeDocument/2006/relationships/hyperlink" Target="https://creativecommons.org/publicdomain/zero/1.0/"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essrelease.brainproducts.com/wp-content/gallery/1501/CapTrak_actiCHamp_01.jpg" TargetMode="External"/><Relationship Id="rId3" Type="http://schemas.openxmlformats.org/officeDocument/2006/relationships/hyperlink" Target="https://pixabay.com/vectors/computer-monitor-lcd-screen-blank-303283/" TargetMode="External"/><Relationship Id="rId4" Type="http://schemas.openxmlformats.org/officeDocument/2006/relationships/hyperlink" Target="https://creativecommons.org/publicdomain/zero/1.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2:notes"/>
          <p:cNvSpPr txBox="1"/>
          <p:nvPr>
            <p:ph idx="1" type="body"/>
          </p:nvPr>
        </p:nvSpPr>
        <p:spPr>
          <a:xfrm>
            <a:off x="685800" y="4343399"/>
            <a:ext cx="5562600" cy="47990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US" sz="1400">
                <a:solidFill>
                  <a:schemeClr val="dk1"/>
                </a:solidFill>
                <a:latin typeface="Calibri"/>
                <a:ea typeface="Calibri"/>
                <a:cs typeface="Calibri"/>
                <a:sym typeface="Calibri"/>
              </a:rPr>
              <a:t>EEG is a </a:t>
            </a:r>
            <a:r>
              <a:rPr b="1" lang="en-US" sz="1400">
                <a:solidFill>
                  <a:schemeClr val="dk1"/>
                </a:solidFill>
                <a:latin typeface="Calibri"/>
                <a:ea typeface="Calibri"/>
                <a:cs typeface="Calibri"/>
                <a:sym typeface="Calibri"/>
              </a:rPr>
              <a:t>non-invasive</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direct</a:t>
            </a:r>
            <a:r>
              <a:rPr lang="en-US" sz="1400">
                <a:solidFill>
                  <a:schemeClr val="dk1"/>
                </a:solidFill>
                <a:latin typeface="Calibri"/>
                <a:ea typeface="Calibri"/>
                <a:cs typeface="Calibri"/>
                <a:sym typeface="Calibri"/>
              </a:rPr>
              <a:t> and </a:t>
            </a:r>
            <a:r>
              <a:rPr b="1" lang="en-US" sz="1400">
                <a:solidFill>
                  <a:schemeClr val="dk1"/>
                </a:solidFill>
                <a:latin typeface="Calibri"/>
                <a:ea typeface="Calibri"/>
                <a:cs typeface="Calibri"/>
                <a:sym typeface="Calibri"/>
              </a:rPr>
              <a:t>continuous</a:t>
            </a:r>
            <a:r>
              <a:rPr lang="en-US" sz="1400">
                <a:solidFill>
                  <a:schemeClr val="dk1"/>
                </a:solidFill>
                <a:latin typeface="Calibri"/>
                <a:ea typeface="Calibri"/>
                <a:cs typeface="Calibri"/>
                <a:sym typeface="Calibri"/>
              </a:rPr>
              <a:t> measure of the changes in electrical potentials </a:t>
            </a:r>
            <a:r>
              <a:rPr b="1" lang="en-US" sz="1400">
                <a:solidFill>
                  <a:schemeClr val="dk1"/>
                </a:solidFill>
                <a:latin typeface="Calibri"/>
                <a:ea typeface="Calibri"/>
                <a:cs typeface="Calibri"/>
                <a:sym typeface="Calibri"/>
              </a:rPr>
              <a:t>at the scalp </a:t>
            </a:r>
            <a:r>
              <a:rPr lang="en-US" sz="1400">
                <a:solidFill>
                  <a:schemeClr val="dk1"/>
                </a:solidFill>
                <a:latin typeface="Calibri"/>
                <a:ea typeface="Calibri"/>
                <a:cs typeface="Calibri"/>
                <a:sym typeface="Calibri"/>
              </a:rPr>
              <a:t>produced by neural activity in </a:t>
            </a:r>
            <a:r>
              <a:rPr b="1" lang="en-US" sz="1400">
                <a:solidFill>
                  <a:schemeClr val="dk1"/>
                </a:solidFill>
                <a:latin typeface="Calibri"/>
                <a:ea typeface="Calibri"/>
                <a:cs typeface="Calibri"/>
                <a:sym typeface="Calibri"/>
              </a:rPr>
              <a:t>REAL time</a:t>
            </a:r>
            <a:r>
              <a:rPr lang="en-US" sz="1400">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2400"/>
              <a:buFont typeface="Arial"/>
              <a:buNone/>
            </a:pPr>
            <a:r>
              <a:t/>
            </a:r>
            <a:endParaRPr sz="1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rPr lang="en-US" sz="1400">
                <a:solidFill>
                  <a:schemeClr val="dk1"/>
                </a:solidFill>
                <a:latin typeface="Calibri"/>
                <a:ea typeface="Calibri"/>
                <a:cs typeface="Calibri"/>
                <a:sym typeface="Calibri"/>
              </a:rPr>
              <a:t>In this picture, you can see a picture of a participant wearing a cap with electrodes. </a:t>
            </a:r>
            <a:r>
              <a:rPr b="0" lang="en-US" sz="1400"/>
              <a:t>Electrodes are connected to an amplifier that amplifies and records the signal at each electrode. Each electrode produces a its own data stream tracking changes in electrical signals at its scalp location, which is displayed on a computer screen.</a:t>
            </a:r>
            <a:endParaRPr/>
          </a:p>
          <a:p>
            <a:pPr indent="0" lvl="0" marL="0" marR="0" rtl="0" algn="l">
              <a:spcBef>
                <a:spcPts val="0"/>
              </a:spcBef>
              <a:spcAft>
                <a:spcPts val="0"/>
              </a:spcAft>
              <a:buClr>
                <a:schemeClr val="dk1"/>
              </a:buClr>
              <a:buSzPts val="2400"/>
              <a:buFont typeface="Arial"/>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Arial"/>
              <a:buNone/>
            </a:pPr>
            <a:r>
              <a:rPr lang="en-US" sz="1400">
                <a:solidFill>
                  <a:schemeClr val="dk1"/>
                </a:solidFill>
                <a:latin typeface="Calibri"/>
                <a:ea typeface="Calibri"/>
                <a:cs typeface="Calibri"/>
                <a:sym typeface="Calibri"/>
              </a:rPr>
              <a:t>Let’s briefly break down some key concepts in this definition:</a:t>
            </a:r>
            <a:endParaRPr b="1" sz="1400"/>
          </a:p>
          <a:p>
            <a:pPr indent="0" lvl="0" marL="0" rtl="0" algn="l">
              <a:spcBef>
                <a:spcPts val="0"/>
              </a:spcBef>
              <a:spcAft>
                <a:spcPts val="0"/>
              </a:spcAft>
              <a:buClr>
                <a:schemeClr val="dk1"/>
              </a:buClr>
              <a:buSzPts val="1400"/>
              <a:buFont typeface="Calibri"/>
              <a:buNone/>
            </a:pPr>
            <a:r>
              <a:t/>
            </a:r>
            <a:endParaRPr b="1" sz="1400"/>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is Non-invasive: </a:t>
            </a:r>
            <a:r>
              <a:rPr b="0" lang="en-US" sz="1400"/>
              <a:t>Electrodes are not inserted into the brain.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Measures Scalp potentials</a:t>
            </a:r>
            <a:r>
              <a:rPr b="0" lang="en-US" sz="1400"/>
              <a:t>: Electrodes are placed on the scalp and measure </a:t>
            </a:r>
            <a:r>
              <a:rPr b="1" lang="en-US" sz="1400"/>
              <a:t>changes in electric signals at the scalp.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is a direct measure of brain activity:  </a:t>
            </a:r>
            <a:r>
              <a:rPr b="0" lang="en-US" sz="1400"/>
              <a:t>The speed of electric transmission from brain to scalp is so fast that the time lag is negligible – thus it captures brain activity in real time.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is a continuous Measure: </a:t>
            </a:r>
            <a:r>
              <a:rPr b="0" lang="en-US" sz="1400"/>
              <a:t>EEG tracks changes in scalp potential over time. </a:t>
            </a:r>
            <a:endParaRPr/>
          </a:p>
          <a:p>
            <a:pPr indent="0" lvl="0" marL="0" rtl="0" algn="l">
              <a:spcBef>
                <a:spcPts val="0"/>
              </a:spcBef>
              <a:spcAft>
                <a:spcPts val="0"/>
              </a:spcAft>
              <a:buClr>
                <a:schemeClr val="dk1"/>
              </a:buClr>
              <a:buSzPts val="1400"/>
              <a:buFont typeface="Calibri"/>
              <a:buNone/>
            </a:pPr>
            <a:r>
              <a:t/>
            </a:r>
            <a:endParaRPr b="1" sz="1400"/>
          </a:p>
          <a:p>
            <a:pPr indent="0" lvl="0" marL="0" rtl="0" algn="l">
              <a:spcBef>
                <a:spcPts val="0"/>
              </a:spcBef>
              <a:spcAft>
                <a:spcPts val="0"/>
              </a:spcAft>
              <a:buClr>
                <a:schemeClr val="dk1"/>
              </a:buClr>
              <a:buSzPts val="1400"/>
              <a:buFont typeface="Calibri"/>
              <a:buNone/>
            </a:pPr>
            <a:r>
              <a:rPr b="1" lang="en-US" sz="1400"/>
              <a:t>These last two are key advantages of the EEG Method – it has very high temporal resolution so we can see millisecond changes in brain activity as it happens. </a:t>
            </a:r>
            <a:endParaRPr/>
          </a:p>
          <a:p>
            <a:pPr indent="0" lvl="0" marL="0" rtl="0" algn="l">
              <a:spcBef>
                <a:spcPts val="0"/>
              </a:spcBef>
              <a:spcAft>
                <a:spcPts val="0"/>
              </a:spcAft>
              <a:buClr>
                <a:schemeClr val="dk1"/>
              </a:buClr>
              <a:buSzPts val="1400"/>
              <a:buFont typeface="Calibri"/>
              <a:buNone/>
            </a:pPr>
            <a:r>
              <a:t/>
            </a:r>
            <a:endParaRPr b="1" sz="1400"/>
          </a:p>
          <a:p>
            <a:pPr indent="0" lvl="0" marL="0" marR="0" rtl="0" algn="l">
              <a:lnSpc>
                <a:spcPct val="100000"/>
              </a:lnSpc>
              <a:spcBef>
                <a:spcPts val="0"/>
              </a:spcBef>
              <a:spcAft>
                <a:spcPts val="0"/>
              </a:spcAft>
              <a:buClr>
                <a:schemeClr val="dk1"/>
              </a:buClr>
              <a:buSzPts val="1400"/>
              <a:buFont typeface="Calibri"/>
              <a:buNone/>
            </a:pPr>
            <a:r>
              <a:rPr b="1" i="1" lang="en-US" sz="1400"/>
              <a:t>Image Credits:</a:t>
            </a:r>
            <a:endParaRPr/>
          </a:p>
          <a:p>
            <a:pPr indent="0" lvl="0" marL="0" rtl="0" algn="l">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Person wearing EEG cap connected to amplifier. From </a:t>
            </a:r>
            <a:r>
              <a:rPr i="1" lang="en-US" sz="1200">
                <a:solidFill>
                  <a:schemeClr val="dk1"/>
                </a:solidFill>
                <a:latin typeface="Calibri"/>
                <a:ea typeface="Calibri"/>
                <a:cs typeface="Calibri"/>
                <a:sym typeface="Calibri"/>
              </a:rPr>
              <a:t>CapTrak and actiCHamp</a:t>
            </a:r>
            <a:r>
              <a:rPr lang="en-US" sz="1200">
                <a:solidFill>
                  <a:schemeClr val="dk1"/>
                </a:solidFill>
                <a:latin typeface="Calibri"/>
                <a:ea typeface="Calibri"/>
                <a:cs typeface="Calibri"/>
                <a:sym typeface="Calibri"/>
              </a:rPr>
              <a:t> by BrainVision, n.d. (</a:t>
            </a:r>
            <a:r>
              <a:rPr lang="en-US" sz="1200" u="sng">
                <a:solidFill>
                  <a:schemeClr val="dk1"/>
                </a:solidFill>
                <a:latin typeface="Calibri"/>
                <a:ea typeface="Calibri"/>
                <a:cs typeface="Calibri"/>
                <a:sym typeface="Calibri"/>
                <a:hlinkClick r:id="rId2">
                  <a:extLst>
                    <a:ext uri="{A12FA001-AC4F-418D-AE19-62706E023703}">
                      <ahyp:hlinkClr val="tx"/>
                    </a:ext>
                  </a:extLst>
                </a:hlinkClick>
              </a:rPr>
              <a:t>https://pressrelease.brainproducts.com/wp-content/gallery/1501/CapTrak_actiCHamp_01.jpg</a:t>
            </a:r>
            <a:r>
              <a:rPr lang="en-US" sz="1200">
                <a:solidFill>
                  <a:schemeClr val="dk1"/>
                </a:solidFill>
                <a:latin typeface="Calibri"/>
                <a:ea typeface="Calibri"/>
                <a:cs typeface="Calibri"/>
                <a:sym typeface="Calibri"/>
              </a:rPr>
              <a:t>). Copyright by Brain Vision, LLC.</a:t>
            </a:r>
            <a:endParaRPr/>
          </a:p>
          <a:p>
            <a:pPr indent="0" lvl="0" marL="0" rtl="0" algn="l">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Computer monitor. From </a:t>
            </a:r>
            <a:r>
              <a:rPr i="1" lang="en-US" sz="1200">
                <a:solidFill>
                  <a:schemeClr val="dk1"/>
                </a:solidFill>
                <a:latin typeface="Calibri"/>
                <a:ea typeface="Calibri"/>
                <a:cs typeface="Calibri"/>
                <a:sym typeface="Calibri"/>
              </a:rPr>
              <a:t>Computer monitor lcd screen blank</a:t>
            </a:r>
            <a:r>
              <a:rPr lang="en-US" sz="1200">
                <a:solidFill>
                  <a:schemeClr val="dk1"/>
                </a:solidFill>
                <a:latin typeface="Calibri"/>
                <a:ea typeface="Calibri"/>
                <a:cs typeface="Calibri"/>
                <a:sym typeface="Calibri"/>
              </a:rPr>
              <a:t> by [Clker-Free-Vector-Images], n.d. (</a:t>
            </a:r>
            <a:r>
              <a:rPr lang="en-US" sz="1200" u="sng">
                <a:solidFill>
                  <a:schemeClr val="dk1"/>
                </a:solidFill>
                <a:latin typeface="Calibri"/>
                <a:ea typeface="Calibri"/>
                <a:cs typeface="Calibri"/>
                <a:sym typeface="Calibri"/>
                <a:hlinkClick r:id="rId3">
                  <a:extLst>
                    <a:ext uri="{A12FA001-AC4F-418D-AE19-62706E023703}">
                      <ahyp:hlinkClr val="tx"/>
                    </a:ext>
                  </a:extLst>
                </a:hlinkClick>
              </a:rPr>
              <a:t>https://pixabay.com/vectors/computer-monitor-lcd-screen-blank-303283/</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CC0 1.0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Clr>
                <a:schemeClr val="dk1"/>
              </a:buClr>
              <a:buSzPts val="1400"/>
              <a:buFont typeface="Calibri"/>
              <a:buNone/>
            </a:pPr>
            <a:r>
              <a:t/>
            </a:r>
            <a:endParaRPr b="1" sz="1400"/>
          </a:p>
        </p:txBody>
      </p:sp>
      <p:sp>
        <p:nvSpPr>
          <p:cNvPr id="224" name="Google Shape;22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3:notes"/>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p>
            <a:pPr indent="-171450" lvl="0" marL="171450" rtl="0" algn="l">
              <a:spcBef>
                <a:spcPts val="0"/>
              </a:spcBef>
              <a:spcAft>
                <a:spcPts val="0"/>
              </a:spcAft>
              <a:buClr>
                <a:schemeClr val="dk1"/>
              </a:buClr>
              <a:buSzPts val="1200"/>
              <a:buFont typeface="Arial"/>
              <a:buChar char="•"/>
            </a:pPr>
            <a:r>
              <a:rPr lang="en-US"/>
              <a:t>Here we preview the basic steps of how neurons create electrical signals that are recorded by electrodes on the scalp.  Then we will look at each stage in depth.</a:t>
            </a:r>
            <a:endParaRPr/>
          </a:p>
          <a:p>
            <a:pPr indent="-95250" lvl="0" marL="171450" rtl="0" algn="l">
              <a:spcBef>
                <a:spcPts val="0"/>
              </a:spcBef>
              <a:spcAft>
                <a:spcPts val="0"/>
              </a:spcAft>
              <a:buClr>
                <a:schemeClr val="dk1"/>
              </a:buClr>
              <a:buSzPts val="1200"/>
              <a:buFont typeface="Arial"/>
              <a:buNone/>
            </a:pPr>
            <a:r>
              <a:t/>
            </a:r>
            <a:endParaRPr/>
          </a:p>
          <a:p>
            <a:pPr indent="-228600" lvl="0" marL="228600" rtl="0" algn="l">
              <a:spcBef>
                <a:spcPts val="0"/>
              </a:spcBef>
              <a:spcAft>
                <a:spcPts val="0"/>
              </a:spcAft>
              <a:buClr>
                <a:schemeClr val="dk1"/>
              </a:buClr>
              <a:buSzPts val="1200"/>
              <a:buFont typeface="Calibri"/>
              <a:buAutoNum type="arabicPeriod"/>
            </a:pPr>
            <a:r>
              <a:rPr lang="en-US" u="none"/>
              <a:t>*CLICK. </a:t>
            </a:r>
            <a:r>
              <a:rPr lang="en-US" u="sng"/>
              <a:t>Post-synaptic Potentials</a:t>
            </a:r>
            <a:r>
              <a:rPr lang="en-US"/>
              <a:t>:  Neurons communicate through electro-chemical signals. Post synaptic potentials occur when a cell receives communication.  Post synaptic potentials involve the exchange of charged ions between the outside and inside of the cell, creating a local changes in charge concentration in both the intracellular and extracellular fluid. For example, an excitatory PSP makes the inside of the cell more positive, as indicated in red, and the outside of the cell more negative, as indicated in blue.  </a:t>
            </a:r>
            <a:endParaRPr/>
          </a:p>
          <a:p>
            <a:pPr indent="-228600" lvl="0" marL="228600" rtl="0" algn="l">
              <a:spcBef>
                <a:spcPts val="0"/>
              </a:spcBef>
              <a:spcAft>
                <a:spcPts val="0"/>
              </a:spcAft>
              <a:buClr>
                <a:schemeClr val="dk1"/>
              </a:buClr>
              <a:buSzPts val="1200"/>
              <a:buFont typeface="Calibri"/>
              <a:buAutoNum type="arabicPeriod"/>
            </a:pPr>
            <a:r>
              <a:rPr lang="en-US"/>
              <a:t>*CLICK. The change of ion concentration in the extracellular fluid creates a difference in charge between the site of the Post synaptic potential and the cell body. This difference in charge creates a  dipole and electrical current, similar to how a battery works. </a:t>
            </a:r>
            <a:endParaRPr/>
          </a:p>
          <a:p>
            <a:pPr indent="-228600" lvl="0" marL="228600" rtl="0" algn="l">
              <a:spcBef>
                <a:spcPts val="0"/>
              </a:spcBef>
              <a:spcAft>
                <a:spcPts val="0"/>
              </a:spcAft>
              <a:buClr>
                <a:schemeClr val="dk1"/>
              </a:buClr>
              <a:buSzPts val="1200"/>
              <a:buFont typeface="Calibri"/>
              <a:buAutoNum type="arabicPeriod"/>
            </a:pPr>
            <a:r>
              <a:rPr lang="en-US"/>
              <a:t>*CLICK A dipole from a single neuron is not strong to be measured by EEG.  Rather, it takes synchronous activity of an aligned cluster of cells to make a measurable EEG signal.  The summed activity results in a large equivalent current dipole that can be symbolized as a circle that represents the location of the potential, and a line that represents the orientation of the dipole. </a:t>
            </a:r>
            <a:endParaRPr/>
          </a:p>
          <a:p>
            <a:pPr indent="-228600" lvl="0" marL="228600" rtl="0" algn="l">
              <a:spcBef>
                <a:spcPts val="0"/>
              </a:spcBef>
              <a:spcAft>
                <a:spcPts val="0"/>
              </a:spcAft>
              <a:buClr>
                <a:schemeClr val="dk1"/>
              </a:buClr>
              <a:buSzPts val="1200"/>
              <a:buFont typeface="Calibri"/>
              <a:buAutoNum type="arabicPeriod"/>
            </a:pPr>
            <a:r>
              <a:rPr lang="en-US"/>
              <a:t>The dipole potentials disperses instantaneously through the brain and skull tissue and creates a distribution of charge on the scalp that reflects the underlying post synaptic activity. This process is called volume conduction and the result is a scalp distribution.  </a:t>
            </a:r>
            <a:r>
              <a:rPr i="1" lang="en-US"/>
              <a:t>NOTE for Instructor: The yellow lines represent equipotential lines, (voltage dispersion) not electrical field lines.</a:t>
            </a:r>
            <a:endParaRPr/>
          </a:p>
          <a:p>
            <a:pPr indent="-228600" lvl="0" marL="228600" rtl="0" algn="l">
              <a:spcBef>
                <a:spcPts val="0"/>
              </a:spcBef>
              <a:spcAft>
                <a:spcPts val="0"/>
              </a:spcAft>
              <a:buClr>
                <a:schemeClr val="dk1"/>
              </a:buClr>
              <a:buSzPts val="1200"/>
              <a:buFont typeface="Calibri"/>
              <a:buAutoNum type="arabicPeriod"/>
            </a:pPr>
            <a:r>
              <a:rPr lang="en-US"/>
              <a:t>Electrodes placed on the scalp measure changes in scalp voltage over time that reflect the time course of cognitive processing.  The top part of this image shows how the scalp distribution is changing over time, and the bottom graph shows the voltage value from a single electrode at each timepoint.</a:t>
            </a:r>
            <a:endParaRPr/>
          </a:p>
          <a:p>
            <a:pPr indent="-152400" lvl="0" marL="22860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Arial"/>
              <a:buChar char="•"/>
            </a:pPr>
            <a:r>
              <a:rPr lang="en-US"/>
              <a:t>Resources for understanding the generation of the EEG Signal</a:t>
            </a:r>
            <a:endParaRPr/>
          </a:p>
          <a:p>
            <a:pPr indent="-171450" lvl="1" marL="628650" rtl="0" algn="l">
              <a:spcBef>
                <a:spcPts val="0"/>
              </a:spcBef>
              <a:spcAft>
                <a:spcPts val="0"/>
              </a:spcAft>
              <a:buClr>
                <a:schemeClr val="dk1"/>
              </a:buClr>
              <a:buSzPts val="1200"/>
              <a:buFont typeface="Arial"/>
              <a:buChar char="•"/>
            </a:pPr>
            <a:r>
              <a:rPr b="1" lang="en-US">
                <a:solidFill>
                  <a:schemeClr val="dk1"/>
                </a:solidFill>
                <a:latin typeface="Calibri"/>
                <a:ea typeface="Calibri"/>
                <a:cs typeface="Calibri"/>
                <a:sym typeface="Calibri"/>
              </a:rPr>
              <a:t>Emilia Hagen’s 2018 Animation Links on YouTube/videos (~2-3 min videos)</a:t>
            </a:r>
            <a:endParaRPr>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Understanding potentials: </a:t>
            </a:r>
            <a:r>
              <a:rPr lang="en-US" u="sng">
                <a:solidFill>
                  <a:schemeClr val="dk1"/>
                </a:solidFill>
                <a:latin typeface="Calibri"/>
                <a:ea typeface="Calibri"/>
                <a:cs typeface="Calibri"/>
                <a:sym typeface="Calibri"/>
                <a:hlinkClick r:id="rId2">
                  <a:extLst>
                    <a:ext uri="{A12FA001-AC4F-418D-AE19-62706E023703}">
                      <ahyp:hlinkClr val="tx"/>
                    </a:ext>
                  </a:extLst>
                </a:hlinkClick>
              </a:rPr>
              <a:t>https://youtu.be/0_boSag4f8g</a:t>
            </a:r>
            <a:endParaRPr>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Formation of a Dipole: </a:t>
            </a:r>
            <a:r>
              <a:rPr lang="en-US" u="sng">
                <a:solidFill>
                  <a:schemeClr val="dk1"/>
                </a:solidFill>
                <a:latin typeface="Calibri"/>
                <a:ea typeface="Calibri"/>
                <a:cs typeface="Calibri"/>
                <a:sym typeface="Calibri"/>
                <a:hlinkClick r:id="rId3">
                  <a:extLst>
                    <a:ext uri="{A12FA001-AC4F-418D-AE19-62706E023703}">
                      <ahyp:hlinkClr val="tx"/>
                    </a:ext>
                  </a:extLst>
                </a:hlinkClick>
              </a:rPr>
              <a:t>https://youtu.be/rzgDOaGjjOs</a:t>
            </a:r>
            <a:endParaRPr>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Sensing dipoles: </a:t>
            </a:r>
            <a:r>
              <a:rPr lang="en-US" u="sng">
                <a:solidFill>
                  <a:schemeClr val="dk1"/>
                </a:solidFill>
                <a:latin typeface="Calibri"/>
                <a:ea typeface="Calibri"/>
                <a:cs typeface="Calibri"/>
                <a:sym typeface="Calibri"/>
                <a:hlinkClick r:id="rId4">
                  <a:extLst>
                    <a:ext uri="{A12FA001-AC4F-418D-AE19-62706E023703}">
                      <ahyp:hlinkClr val="tx"/>
                    </a:ext>
                  </a:extLst>
                </a:hlinkClick>
              </a:rPr>
              <a:t>https://youtu.be/AIvlNNFQLEk</a:t>
            </a:r>
            <a:endParaRPr u="sng">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t>– these movies must be used and cited under the Creative Commons License with no modifications and no commercial use</a:t>
            </a:r>
            <a:endParaRPr/>
          </a:p>
          <a:p>
            <a:pPr indent="0" lvl="1" marL="457200" marR="0" rtl="0" algn="l">
              <a:lnSpc>
                <a:spcPct val="100000"/>
              </a:lnSpc>
              <a:spcBef>
                <a:spcPts val="0"/>
              </a:spcBef>
              <a:spcAft>
                <a:spcPts val="0"/>
              </a:spcAft>
              <a:buClr>
                <a:schemeClr val="dk1"/>
              </a:buClr>
              <a:buSzPts val="1200"/>
              <a:buFont typeface="Calibri"/>
              <a:buNone/>
            </a:pPr>
            <a:r>
              <a:t/>
            </a:r>
            <a:endParaRPr b="0" sz="1200"/>
          </a:p>
          <a:p>
            <a:pPr indent="0" lvl="0" marL="0" rtl="0" algn="l">
              <a:spcBef>
                <a:spcPts val="0"/>
              </a:spcBef>
              <a:spcAft>
                <a:spcPts val="0"/>
              </a:spcAft>
              <a:buNone/>
            </a:pPr>
            <a:r>
              <a:rPr b="1" i="1" lang="en-US"/>
              <a:t>Image Credits: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Postsynaptic potentials affect local ion concentrations surrounding the cell. From </a:t>
            </a:r>
            <a:r>
              <a:rPr i="1" lang="en-US" sz="1200">
                <a:solidFill>
                  <a:schemeClr val="dk1"/>
                </a:solidFill>
                <a:latin typeface="Calibri"/>
                <a:ea typeface="Calibri"/>
                <a:cs typeface="Calibri"/>
                <a:sym typeface="Calibri"/>
              </a:rPr>
              <a:t>Postsynaptic potentials at dendrites of pyramidal neuron </a:t>
            </a:r>
            <a:r>
              <a:rPr lang="en-US" sz="1200">
                <a:solidFill>
                  <a:schemeClr val="dk1"/>
                </a:solidFill>
                <a:latin typeface="Calibri"/>
                <a:ea typeface="Calibri"/>
                <a:cs typeface="Calibri"/>
                <a:sym typeface="Calibri"/>
              </a:rPr>
              <a:t>[Image] by L. L. Hensley, C. M. Bukach, J. W. Couperus, &amp; C. L. Reed, 2020, PURSUE. </a:t>
            </a:r>
            <a:r>
              <a:rPr lang="en-US" sz="1200" u="sng">
                <a:solidFill>
                  <a:schemeClr val="dk1"/>
                </a:solidFill>
                <a:latin typeface="Calibri"/>
                <a:ea typeface="Calibri"/>
                <a:cs typeface="Calibri"/>
                <a:sym typeface="Calibri"/>
                <a:hlinkClick r:id="rId5">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 difference of charge between two parts of the neuron forms a dipole. From </a:t>
            </a:r>
            <a:r>
              <a:rPr i="1" lang="en-US" sz="1200">
                <a:solidFill>
                  <a:schemeClr val="dk1"/>
                </a:solidFill>
                <a:latin typeface="Calibri"/>
                <a:ea typeface="Calibri"/>
                <a:cs typeface="Calibri"/>
                <a:sym typeface="Calibri"/>
              </a:rPr>
              <a:t>A pyramidal neuron forms a dipole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6">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Synchronous dipoles from aligned neurons summate. From </a:t>
            </a:r>
            <a:r>
              <a:rPr i="1" lang="en-US" sz="1200">
                <a:solidFill>
                  <a:schemeClr val="dk1"/>
                </a:solidFill>
                <a:latin typeface="Calibri"/>
                <a:ea typeface="Calibri"/>
                <a:cs typeface="Calibri"/>
                <a:sym typeface="Calibri"/>
              </a:rPr>
              <a:t>Many pyramidal neuron dipoles summate</a:t>
            </a:r>
            <a:endParaRPr/>
          </a:p>
          <a:p>
            <a:pPr indent="0" lvl="0" marL="0" rtl="0" algn="l">
              <a:spcBef>
                <a:spcPts val="0"/>
              </a:spcBef>
              <a:spcAft>
                <a:spcPts val="0"/>
              </a:spcAft>
              <a:buNone/>
            </a:pPr>
            <a:r>
              <a:rPr i="1" lang="en-US" sz="12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7">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Dipole potentials spread to scalp. From </a:t>
            </a:r>
            <a:r>
              <a:rPr i="1" lang="en-US" sz="1200">
                <a:solidFill>
                  <a:schemeClr val="dk1"/>
                </a:solidFill>
                <a:latin typeface="Calibri"/>
                <a:ea typeface="Calibri"/>
                <a:cs typeface="Calibri"/>
                <a:sym typeface="Calibri"/>
              </a:rPr>
              <a:t>Spread of signal from dipole to scalp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8">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Electrodes measure changes in scalp voltage over time. From </a:t>
            </a:r>
            <a:r>
              <a:rPr i="1" lang="en-US" sz="1200">
                <a:solidFill>
                  <a:schemeClr val="dk1"/>
                </a:solidFill>
                <a:latin typeface="Calibri"/>
                <a:ea typeface="Calibri"/>
                <a:cs typeface="Calibri"/>
                <a:sym typeface="Calibri"/>
              </a:rPr>
              <a:t>Scalp voltages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9">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i="1"/>
          </a:p>
        </p:txBody>
      </p:sp>
      <p:sp>
        <p:nvSpPr>
          <p:cNvPr id="238" name="Google Shape;238;p1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Module 1 EEG/ERP Overview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The video series explains the details of how the neural signal is generated and propagated to the scalp where it can be measured by scalp electrodes.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videos can be assigned before class or can be used as an in class activity.  A handout with the questions is also available in the instructor supporting material files. </a:t>
            </a:r>
            <a:endParaRPr/>
          </a:p>
          <a:p>
            <a:pPr indent="0" lvl="0" marL="0" rtl="0" algn="l">
              <a:spcBef>
                <a:spcPts val="0"/>
              </a:spcBef>
              <a:spcAft>
                <a:spcPts val="0"/>
              </a:spcAft>
              <a:buNone/>
            </a:pPr>
            <a:r>
              <a:rPr lang="en-US"/>
              <a:t>If assigned before class, have students discuss their answers to the entire 3-video series in small groups, and then share with the entire class.</a:t>
            </a:r>
            <a:endParaRPr/>
          </a:p>
          <a:p>
            <a:pPr indent="0" lvl="0" marL="0" rtl="0" algn="l">
              <a:spcBef>
                <a:spcPts val="0"/>
              </a:spcBef>
              <a:spcAft>
                <a:spcPts val="0"/>
              </a:spcAft>
              <a:buNone/>
            </a:pPr>
            <a:r>
              <a:rPr lang="en-US"/>
              <a:t>If assigned in class, show each video to the whole class and have students discuss the question before sharing their answers with the entire class.  </a:t>
            </a:r>
            <a:endParaRPr/>
          </a:p>
          <a:p>
            <a:pPr indent="0" lvl="0" marL="0" rtl="0" algn="l">
              <a:spcBef>
                <a:spcPts val="0"/>
              </a:spcBef>
              <a:spcAft>
                <a:spcPts val="0"/>
              </a:spcAft>
              <a:buNone/>
            </a:pPr>
            <a:r>
              <a:rPr lang="en-US"/>
              <a:t>If teaching remotely using Zoom, share the video to the entire class and break into break-out rooms to discuss the question.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first video explains how action potentials and post synaptic potentials are formed.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Answer to Question For Video 1: Understanding Potentials:</a:t>
            </a:r>
            <a:endParaRPr/>
          </a:p>
          <a:p>
            <a:pPr indent="0" lvl="0" marL="0" rtl="0" algn="l">
              <a:spcBef>
                <a:spcPts val="0"/>
              </a:spcBef>
              <a:spcAft>
                <a:spcPts val="0"/>
              </a:spcAft>
              <a:buNone/>
            </a:pPr>
            <a:r>
              <a:rPr lang="en-US"/>
              <a:t>EEG is better for measuring post-synaptic potentials than action potentials because action potentials happen too quickly to summate.  Post synaptic potentials last longer and this allows them to summate over time.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1" lang="en-US"/>
              <a:t>Image Credits: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Understanding potentials. From </a:t>
            </a:r>
            <a:r>
              <a:rPr i="1" lang="en-US" sz="1200">
                <a:solidFill>
                  <a:schemeClr val="dk1"/>
                </a:solidFill>
                <a:latin typeface="Calibri"/>
                <a:ea typeface="Calibri"/>
                <a:cs typeface="Calibri"/>
                <a:sym typeface="Calibri"/>
              </a:rPr>
              <a:t>Understanding EEG Part 1</a:t>
            </a:r>
            <a:r>
              <a:rPr lang="en-US" sz="1200">
                <a:solidFill>
                  <a:schemeClr val="dk1"/>
                </a:solidFill>
                <a:latin typeface="Calibri"/>
                <a:ea typeface="Calibri"/>
                <a:cs typeface="Calibri"/>
                <a:sym typeface="Calibri"/>
              </a:rPr>
              <a:t> [Video] by E. Hagen, C. L. Reed, C. M. Bukach, &amp; J. W. Couperus, 2019 (</a:t>
            </a:r>
            <a:r>
              <a:rPr lang="en-US" sz="1200" u="sng">
                <a:solidFill>
                  <a:schemeClr val="dk1"/>
                </a:solidFill>
                <a:latin typeface="Calibri"/>
                <a:ea typeface="Calibri"/>
                <a:cs typeface="Calibri"/>
                <a:sym typeface="Calibri"/>
                <a:hlinkClick r:id="rId2">
                  <a:extLst>
                    <a:ext uri="{A12FA001-AC4F-418D-AE19-62706E023703}">
                      <ahyp:hlinkClr val="tx"/>
                    </a:ext>
                  </a:extLst>
                </a:hlinkClick>
              </a:rPr>
              <a:t>https://youtu.be/bUEa7H9akNk</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3">
                  <a:extLst>
                    <a:ext uri="{A12FA001-AC4F-418D-AE19-62706E023703}">
                      <ahyp:hlinkClr val="tx"/>
                    </a:ext>
                  </a:extLst>
                </a:hlinkClick>
              </a:rPr>
              <a:t>CC BY-NC-ND</a:t>
            </a:r>
            <a:r>
              <a:rPr lang="en-US" sz="1200">
                <a:solidFill>
                  <a:schemeClr val="dk1"/>
                </a:solidFill>
                <a:latin typeface="Calibri"/>
                <a:ea typeface="Calibri"/>
                <a:cs typeface="Calibri"/>
                <a:sym typeface="Calibri"/>
              </a:rPr>
              <a:t>. </a:t>
            </a:r>
            <a:endParaRPr/>
          </a:p>
        </p:txBody>
      </p:sp>
      <p:sp>
        <p:nvSpPr>
          <p:cNvPr id="288" name="Google Shape;28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second video explains who post synaptic potentials create dipoles.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Answer to question:</a:t>
            </a:r>
            <a:br>
              <a:rPr lang="en-US"/>
            </a:br>
            <a:r>
              <a:rPr lang="en-US"/>
              <a:t>Movement of charged ions from extracellular fluid into and out of cell during post-synaptic potential creates a difference in concentration of charged ions at the post-synaptic location.  This results in a separation of charge surrounding the cell, which creates a dipole.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b="1" i="1" lang="en-US"/>
              <a:t>Image Credits: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Formation of a Dipole. From </a:t>
            </a:r>
            <a:r>
              <a:rPr i="1" lang="en-US" sz="1200">
                <a:solidFill>
                  <a:schemeClr val="dk1"/>
                </a:solidFill>
                <a:latin typeface="Calibri"/>
                <a:ea typeface="Calibri"/>
                <a:cs typeface="Calibri"/>
                <a:sym typeface="Calibri"/>
              </a:rPr>
              <a:t>Understanding EEG Part 2</a:t>
            </a:r>
            <a:r>
              <a:rPr lang="en-US" sz="1200">
                <a:solidFill>
                  <a:schemeClr val="dk1"/>
                </a:solidFill>
                <a:latin typeface="Calibri"/>
                <a:ea typeface="Calibri"/>
                <a:cs typeface="Calibri"/>
                <a:sym typeface="Calibri"/>
              </a:rPr>
              <a:t> [Video] by E. Hagen, C. L. Reed, C. M. Bukach, &amp; J. W. Couperus, 2019 (</a:t>
            </a:r>
            <a:r>
              <a:rPr lang="en-US" sz="1200" u="sng">
                <a:solidFill>
                  <a:schemeClr val="dk1"/>
                </a:solidFill>
                <a:latin typeface="Calibri"/>
                <a:ea typeface="Calibri"/>
                <a:cs typeface="Calibri"/>
                <a:sym typeface="Calibri"/>
                <a:hlinkClick r:id="rId2">
                  <a:extLst>
                    <a:ext uri="{A12FA001-AC4F-418D-AE19-62706E023703}">
                      <ahyp:hlinkClr val="tx"/>
                    </a:ext>
                  </a:extLst>
                </a:hlinkClick>
              </a:rPr>
              <a:t>https://youtu.be/6rGpMi-mBwc</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3">
                  <a:extLst>
                    <a:ext uri="{A12FA001-AC4F-418D-AE19-62706E023703}">
                      <ahyp:hlinkClr val="tx"/>
                    </a:ext>
                  </a:extLst>
                </a:hlinkClick>
              </a:rPr>
              <a:t>CC BY-NC-ND</a:t>
            </a:r>
            <a:r>
              <a:rPr lang="en-US" sz="1200">
                <a:solidFill>
                  <a:schemeClr val="dk1"/>
                </a:solidFill>
                <a:latin typeface="Calibri"/>
                <a:ea typeface="Calibri"/>
                <a:cs typeface="Calibri"/>
                <a:sym typeface="Calibri"/>
              </a:rPr>
              <a:t>. </a:t>
            </a:r>
            <a:endParaRPr/>
          </a:p>
        </p:txBody>
      </p:sp>
      <p:sp>
        <p:nvSpPr>
          <p:cNvPr id="299" name="Google Shape;29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video explains how the dipole spreads to the scalp where it is measured by scalp electrodes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Answer to Question:</a:t>
            </a:r>
            <a:endParaRPr/>
          </a:p>
          <a:p>
            <a:pPr indent="0" lvl="0" marL="0" rtl="0" algn="l">
              <a:spcBef>
                <a:spcPts val="0"/>
              </a:spcBef>
              <a:spcAft>
                <a:spcPts val="0"/>
              </a:spcAft>
              <a:buNone/>
            </a:pPr>
            <a:r>
              <a:rPr lang="en-US"/>
              <a:t>There are several reasons why EEG is not sensitive to all activity in the brain.  </a:t>
            </a:r>
            <a:endParaRPr/>
          </a:p>
          <a:p>
            <a:pPr indent="0" lvl="0" marL="0" rtl="0" algn="l">
              <a:spcBef>
                <a:spcPts val="0"/>
              </a:spcBef>
              <a:spcAft>
                <a:spcPts val="0"/>
              </a:spcAft>
              <a:buNone/>
            </a:pPr>
            <a:r>
              <a:rPr lang="en-US"/>
              <a:t>	1. Neurons may be randomly aligned, as in the thalamus.</a:t>
            </a:r>
            <a:endParaRPr/>
          </a:p>
          <a:p>
            <a:pPr indent="0" lvl="0" marL="0" rtl="0" algn="l">
              <a:spcBef>
                <a:spcPts val="0"/>
              </a:spcBef>
              <a:spcAft>
                <a:spcPts val="0"/>
              </a:spcAft>
              <a:buNone/>
            </a:pPr>
            <a:r>
              <a:rPr lang="en-US"/>
              <a:t>	2. Two dipoles may cancel one another out if they are oriented in opposite directions, as in the fold of a cortex. </a:t>
            </a:r>
            <a:endParaRPr/>
          </a:p>
          <a:p>
            <a:pPr indent="0" lvl="0" marL="0" rtl="0" algn="l">
              <a:spcBef>
                <a:spcPts val="0"/>
              </a:spcBef>
              <a:spcAft>
                <a:spcPts val="0"/>
              </a:spcAft>
              <a:buNone/>
            </a:pPr>
            <a:r>
              <a:rPr lang="en-US"/>
              <a:t>	3. The signal may be too weak or asynchronous,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1" lang="en-US"/>
              <a:t>Image Credits: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Sensing Dipoles. From </a:t>
            </a:r>
            <a:r>
              <a:rPr i="1" lang="en-US" sz="1200">
                <a:solidFill>
                  <a:schemeClr val="dk1"/>
                </a:solidFill>
                <a:latin typeface="Calibri"/>
                <a:ea typeface="Calibri"/>
                <a:cs typeface="Calibri"/>
                <a:sym typeface="Calibri"/>
              </a:rPr>
              <a:t>Understanding EEG Part 3 </a:t>
            </a:r>
            <a:r>
              <a:rPr lang="en-US" sz="1200">
                <a:solidFill>
                  <a:schemeClr val="dk1"/>
                </a:solidFill>
                <a:latin typeface="Calibri"/>
                <a:ea typeface="Calibri"/>
                <a:cs typeface="Calibri"/>
                <a:sym typeface="Calibri"/>
              </a:rPr>
              <a:t>[Video] by E. Hagen, C. L. Reed, C. M. Bukach, &amp; J. W. Couperus, 2019 (</a:t>
            </a:r>
            <a:r>
              <a:rPr lang="en-US" sz="1200" u="sng">
                <a:solidFill>
                  <a:schemeClr val="dk1"/>
                </a:solidFill>
                <a:latin typeface="Calibri"/>
                <a:ea typeface="Calibri"/>
                <a:cs typeface="Calibri"/>
                <a:sym typeface="Calibri"/>
                <a:hlinkClick r:id="rId2">
                  <a:extLst>
                    <a:ext uri="{A12FA001-AC4F-418D-AE19-62706E023703}">
                      <ahyp:hlinkClr val="tx"/>
                    </a:ext>
                  </a:extLst>
                </a:hlinkClick>
              </a:rPr>
              <a:t>https://youtu.be/hHDDd5dWGec</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3">
                  <a:extLst>
                    <a:ext uri="{A12FA001-AC4F-418D-AE19-62706E023703}">
                      <ahyp:hlinkClr val="tx"/>
                    </a:ext>
                  </a:extLst>
                </a:hlinkClick>
              </a:rPr>
              <a:t>CC BY-NC-ND</a:t>
            </a:r>
            <a:r>
              <a:rPr lang="en-US" sz="1200">
                <a:solidFill>
                  <a:schemeClr val="dk1"/>
                </a:solidFill>
                <a:latin typeface="Calibri"/>
                <a:ea typeface="Calibri"/>
                <a:cs typeface="Calibri"/>
                <a:sym typeface="Calibri"/>
              </a:rPr>
              <a:t>. </a:t>
            </a:r>
            <a:endParaRPr/>
          </a:p>
        </p:txBody>
      </p:sp>
      <p:sp>
        <p:nvSpPr>
          <p:cNvPr id="310" name="Google Shape;31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7:notes"/>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p>
            <a:pPr indent="-171450" lvl="0" marL="171450" rtl="0" algn="l">
              <a:spcBef>
                <a:spcPts val="0"/>
              </a:spcBef>
              <a:spcAft>
                <a:spcPts val="0"/>
              </a:spcAft>
              <a:buClr>
                <a:schemeClr val="dk1"/>
              </a:buClr>
              <a:buSzPts val="1200"/>
              <a:buFont typeface="Arial"/>
              <a:buChar char="•"/>
            </a:pPr>
            <a:r>
              <a:rPr lang="en-US"/>
              <a:t>Here we preview the basic steps of how neurons create electrical signals that are recorded by electrodes on the scalp.  Then we will look at each stage in depth.</a:t>
            </a:r>
            <a:endParaRPr/>
          </a:p>
          <a:p>
            <a:pPr indent="-95250" lvl="0" marL="171450" rtl="0" algn="l">
              <a:spcBef>
                <a:spcPts val="0"/>
              </a:spcBef>
              <a:spcAft>
                <a:spcPts val="0"/>
              </a:spcAft>
              <a:buClr>
                <a:schemeClr val="dk1"/>
              </a:buClr>
              <a:buSzPts val="1200"/>
              <a:buFont typeface="Arial"/>
              <a:buNone/>
            </a:pPr>
            <a:r>
              <a:t/>
            </a:r>
            <a:endParaRPr/>
          </a:p>
          <a:p>
            <a:pPr indent="-228600" lvl="0" marL="228600" rtl="0" algn="l">
              <a:spcBef>
                <a:spcPts val="0"/>
              </a:spcBef>
              <a:spcAft>
                <a:spcPts val="0"/>
              </a:spcAft>
              <a:buClr>
                <a:schemeClr val="dk1"/>
              </a:buClr>
              <a:buSzPts val="1200"/>
              <a:buFont typeface="Calibri"/>
              <a:buAutoNum type="arabicPeriod"/>
            </a:pPr>
            <a:r>
              <a:rPr lang="en-US" u="none"/>
              <a:t>*CLICK. </a:t>
            </a:r>
            <a:r>
              <a:rPr lang="en-US" u="sng"/>
              <a:t>Post-synaptic Potentials</a:t>
            </a:r>
            <a:r>
              <a:rPr lang="en-US"/>
              <a:t>:  Neurons communicate through electro-chemical signals. Post synaptic potentials occur when a cell receives communication.  Post synaptic potentials involve the exchange of charged ions between the outside and inside of the cell, creating a local changes in charge concentration in both the intracellular and extracellular fluid. For example, an excitatory PSP makes the inside of the cell more positive, as indicated in red, and the outside of the cell more negative, as indicated in blue.  </a:t>
            </a:r>
            <a:endParaRPr/>
          </a:p>
          <a:p>
            <a:pPr indent="-228600" lvl="0" marL="228600" rtl="0" algn="l">
              <a:spcBef>
                <a:spcPts val="0"/>
              </a:spcBef>
              <a:spcAft>
                <a:spcPts val="0"/>
              </a:spcAft>
              <a:buClr>
                <a:schemeClr val="dk1"/>
              </a:buClr>
              <a:buSzPts val="1200"/>
              <a:buFont typeface="Calibri"/>
              <a:buAutoNum type="arabicPeriod"/>
            </a:pPr>
            <a:r>
              <a:rPr lang="en-US"/>
              <a:t>*CLICK. The change of ion concentration in the extracellular fluid creates a difference in charge between the site of the Post synaptic potential and the cell body. This difference in charge creates a  dipole and electrical current, similar to how a battery works. </a:t>
            </a:r>
            <a:endParaRPr/>
          </a:p>
          <a:p>
            <a:pPr indent="-228600" lvl="0" marL="228600" rtl="0" algn="l">
              <a:spcBef>
                <a:spcPts val="0"/>
              </a:spcBef>
              <a:spcAft>
                <a:spcPts val="0"/>
              </a:spcAft>
              <a:buClr>
                <a:schemeClr val="dk1"/>
              </a:buClr>
              <a:buSzPts val="1200"/>
              <a:buFont typeface="Calibri"/>
              <a:buAutoNum type="arabicPeriod"/>
            </a:pPr>
            <a:r>
              <a:rPr lang="en-US"/>
              <a:t>*CLICK A dipole from a single neuron is not strong to be measured by EEG.  Rather, it takes synchronous activity of an aligned cluster of cells to make a measurable EEG signal.  The summed activity results in a large equivalent current dipole that can be symbolized as a circle that represents the location of the potential, and a line that represents the orientation of the dipole. </a:t>
            </a:r>
            <a:endParaRPr/>
          </a:p>
          <a:p>
            <a:pPr indent="-228600" lvl="0" marL="228600" rtl="0" algn="l">
              <a:spcBef>
                <a:spcPts val="0"/>
              </a:spcBef>
              <a:spcAft>
                <a:spcPts val="0"/>
              </a:spcAft>
              <a:buClr>
                <a:schemeClr val="dk1"/>
              </a:buClr>
              <a:buSzPts val="1200"/>
              <a:buFont typeface="Calibri"/>
              <a:buAutoNum type="arabicPeriod"/>
            </a:pPr>
            <a:r>
              <a:rPr lang="en-US"/>
              <a:t>The dipole potentials disperses instantaneously through the brain and skull tissue and creates a distribution of charge on the scalp that reflects the underlying post synaptic activity. This process is called volume conduction and the result is a scalp distribution.  </a:t>
            </a:r>
            <a:r>
              <a:rPr i="1" lang="en-US"/>
              <a:t>NOTE for Instructor: The yellow lines represent equipotential lines, (voltage dispersion) not electrical field lines.</a:t>
            </a:r>
            <a:endParaRPr/>
          </a:p>
          <a:p>
            <a:pPr indent="-228600" lvl="0" marL="228600" rtl="0" algn="l">
              <a:spcBef>
                <a:spcPts val="0"/>
              </a:spcBef>
              <a:spcAft>
                <a:spcPts val="0"/>
              </a:spcAft>
              <a:buClr>
                <a:schemeClr val="dk1"/>
              </a:buClr>
              <a:buSzPts val="1200"/>
              <a:buFont typeface="Calibri"/>
              <a:buAutoNum type="arabicPeriod"/>
            </a:pPr>
            <a:r>
              <a:rPr lang="en-US"/>
              <a:t>Electrodes placed on the scalp measure changes in scalp voltage over time that reflect the time course of cognitive processing.  The top part of this image shows how the scalp distribution is changing over time, and the bottom graph shows the voltage value from a single electrode at each timepoint.</a:t>
            </a:r>
            <a:endParaRPr/>
          </a:p>
          <a:p>
            <a:pPr indent="-152400" lvl="0" marL="22860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Arial"/>
              <a:buChar char="•"/>
            </a:pPr>
            <a:r>
              <a:rPr lang="en-US"/>
              <a:t>Resources for understanding the generation of the EEG Signal</a:t>
            </a:r>
            <a:endParaRPr/>
          </a:p>
          <a:p>
            <a:pPr indent="-171450" lvl="1" marL="628650" rtl="0" algn="l">
              <a:spcBef>
                <a:spcPts val="0"/>
              </a:spcBef>
              <a:spcAft>
                <a:spcPts val="0"/>
              </a:spcAft>
              <a:buClr>
                <a:schemeClr val="dk1"/>
              </a:buClr>
              <a:buSzPts val="1200"/>
              <a:buFont typeface="Arial"/>
              <a:buChar char="•"/>
            </a:pPr>
            <a:r>
              <a:rPr b="1" lang="en-US">
                <a:solidFill>
                  <a:schemeClr val="dk1"/>
                </a:solidFill>
                <a:latin typeface="Calibri"/>
                <a:ea typeface="Calibri"/>
                <a:cs typeface="Calibri"/>
                <a:sym typeface="Calibri"/>
              </a:rPr>
              <a:t>Emilia Hagen’s 2018 Animation Links on YouTube/videos (~2-3 min videos)</a:t>
            </a:r>
            <a:endParaRPr>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Understanding potentials: </a:t>
            </a:r>
            <a:r>
              <a:rPr lang="en-US" u="sng">
                <a:solidFill>
                  <a:schemeClr val="dk1"/>
                </a:solidFill>
                <a:latin typeface="Calibri"/>
                <a:ea typeface="Calibri"/>
                <a:cs typeface="Calibri"/>
                <a:sym typeface="Calibri"/>
                <a:hlinkClick r:id="rId2">
                  <a:extLst>
                    <a:ext uri="{A12FA001-AC4F-418D-AE19-62706E023703}">
                      <ahyp:hlinkClr val="tx"/>
                    </a:ext>
                  </a:extLst>
                </a:hlinkClick>
              </a:rPr>
              <a:t>https://youtu.be/0_boSag4f8g</a:t>
            </a:r>
            <a:endParaRPr>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Formation of a Dipole: </a:t>
            </a:r>
            <a:r>
              <a:rPr lang="en-US" u="sng">
                <a:solidFill>
                  <a:schemeClr val="dk1"/>
                </a:solidFill>
                <a:latin typeface="Calibri"/>
                <a:ea typeface="Calibri"/>
                <a:cs typeface="Calibri"/>
                <a:sym typeface="Calibri"/>
                <a:hlinkClick r:id="rId3">
                  <a:extLst>
                    <a:ext uri="{A12FA001-AC4F-418D-AE19-62706E023703}">
                      <ahyp:hlinkClr val="tx"/>
                    </a:ext>
                  </a:extLst>
                </a:hlinkClick>
              </a:rPr>
              <a:t>https://youtu.be/rzgDOaGjjOs</a:t>
            </a:r>
            <a:endParaRPr>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Sensing dipoles: </a:t>
            </a:r>
            <a:r>
              <a:rPr lang="en-US" u="sng">
                <a:solidFill>
                  <a:schemeClr val="dk1"/>
                </a:solidFill>
                <a:latin typeface="Calibri"/>
                <a:ea typeface="Calibri"/>
                <a:cs typeface="Calibri"/>
                <a:sym typeface="Calibri"/>
                <a:hlinkClick r:id="rId4">
                  <a:extLst>
                    <a:ext uri="{A12FA001-AC4F-418D-AE19-62706E023703}">
                      <ahyp:hlinkClr val="tx"/>
                    </a:ext>
                  </a:extLst>
                </a:hlinkClick>
              </a:rPr>
              <a:t>https://youtu.be/AIvlNNFQLEk</a:t>
            </a:r>
            <a:endParaRPr u="sng">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t>– these movies must be used and cited under the Creative Commons License with no modifications and no commercial use</a:t>
            </a:r>
            <a:endParaRPr/>
          </a:p>
          <a:p>
            <a:pPr indent="0" lvl="1" marL="457200" marR="0" rtl="0" algn="l">
              <a:lnSpc>
                <a:spcPct val="100000"/>
              </a:lnSpc>
              <a:spcBef>
                <a:spcPts val="0"/>
              </a:spcBef>
              <a:spcAft>
                <a:spcPts val="0"/>
              </a:spcAft>
              <a:buClr>
                <a:schemeClr val="dk1"/>
              </a:buClr>
              <a:buSzPts val="1200"/>
              <a:buFont typeface="Calibri"/>
              <a:buNone/>
            </a:pPr>
            <a:r>
              <a:t/>
            </a:r>
            <a:endParaRPr b="0" sz="1200"/>
          </a:p>
          <a:p>
            <a:pPr indent="0" lvl="0" marL="0" rtl="0" algn="l">
              <a:spcBef>
                <a:spcPts val="0"/>
              </a:spcBef>
              <a:spcAft>
                <a:spcPts val="0"/>
              </a:spcAft>
              <a:buNone/>
            </a:pPr>
            <a:r>
              <a:rPr b="1" i="1" lang="en-US"/>
              <a:t>Image Credits: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Postsynaptic potentials affect local ion concentrations surrounding the cell. From </a:t>
            </a:r>
            <a:r>
              <a:rPr i="1" lang="en-US" sz="1200">
                <a:solidFill>
                  <a:schemeClr val="dk1"/>
                </a:solidFill>
                <a:latin typeface="Calibri"/>
                <a:ea typeface="Calibri"/>
                <a:cs typeface="Calibri"/>
                <a:sym typeface="Calibri"/>
              </a:rPr>
              <a:t>Postsynaptic potentials at dendrites of pyramidal neuron </a:t>
            </a:r>
            <a:r>
              <a:rPr lang="en-US" sz="1200">
                <a:solidFill>
                  <a:schemeClr val="dk1"/>
                </a:solidFill>
                <a:latin typeface="Calibri"/>
                <a:ea typeface="Calibri"/>
                <a:cs typeface="Calibri"/>
                <a:sym typeface="Calibri"/>
              </a:rPr>
              <a:t>[Image] by L. L. Hensley, C. M. Bukach, J. W. Couperus, &amp; C. L. Reed, 2020, PURSUE. </a:t>
            </a:r>
            <a:r>
              <a:rPr lang="en-US" sz="1200" u="sng">
                <a:solidFill>
                  <a:schemeClr val="dk1"/>
                </a:solidFill>
                <a:latin typeface="Calibri"/>
                <a:ea typeface="Calibri"/>
                <a:cs typeface="Calibri"/>
                <a:sym typeface="Calibri"/>
                <a:hlinkClick r:id="rId5">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 difference of charge between two parts of the neuron forms a dipole. From </a:t>
            </a:r>
            <a:r>
              <a:rPr i="1" lang="en-US" sz="1200">
                <a:solidFill>
                  <a:schemeClr val="dk1"/>
                </a:solidFill>
                <a:latin typeface="Calibri"/>
                <a:ea typeface="Calibri"/>
                <a:cs typeface="Calibri"/>
                <a:sym typeface="Calibri"/>
              </a:rPr>
              <a:t>A pyramidal neuron forms a dipole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6">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Synchronous dipoles from aligned neurons summate. From </a:t>
            </a:r>
            <a:r>
              <a:rPr i="1" lang="en-US" sz="1200">
                <a:solidFill>
                  <a:schemeClr val="dk1"/>
                </a:solidFill>
                <a:latin typeface="Calibri"/>
                <a:ea typeface="Calibri"/>
                <a:cs typeface="Calibri"/>
                <a:sym typeface="Calibri"/>
              </a:rPr>
              <a:t>Many pyramidal neuron dipoles summate</a:t>
            </a:r>
            <a:endParaRPr/>
          </a:p>
          <a:p>
            <a:pPr indent="0" lvl="0" marL="0" rtl="0" algn="l">
              <a:spcBef>
                <a:spcPts val="0"/>
              </a:spcBef>
              <a:spcAft>
                <a:spcPts val="0"/>
              </a:spcAft>
              <a:buNone/>
            </a:pPr>
            <a:r>
              <a:rPr i="1" lang="en-US" sz="12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7">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Dipole potentials spread to scalp. From </a:t>
            </a:r>
            <a:r>
              <a:rPr i="1" lang="en-US" sz="1200">
                <a:solidFill>
                  <a:schemeClr val="dk1"/>
                </a:solidFill>
                <a:latin typeface="Calibri"/>
                <a:ea typeface="Calibri"/>
                <a:cs typeface="Calibri"/>
                <a:sym typeface="Calibri"/>
              </a:rPr>
              <a:t>Spread of signal from dipole to scalp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8">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Electrodes measure changes in scalp voltage over time. From </a:t>
            </a:r>
            <a:r>
              <a:rPr i="1" lang="en-US" sz="1200">
                <a:solidFill>
                  <a:schemeClr val="dk1"/>
                </a:solidFill>
                <a:latin typeface="Calibri"/>
                <a:ea typeface="Calibri"/>
                <a:cs typeface="Calibri"/>
                <a:sym typeface="Calibri"/>
              </a:rPr>
              <a:t>Scalp voltages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9">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i="1"/>
          </a:p>
        </p:txBody>
      </p:sp>
      <p:sp>
        <p:nvSpPr>
          <p:cNvPr id="320" name="Google Shape;320;p1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Module 1 EEG/ERP Overview</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	Here we will demonstrate how a single electrode tracks changes in scalp voltage over time as the underlying brain activity changes.</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First, lets look at how the scalp distribution changes over time as a single negative neural dipole is followed by a positive dipole. </a:t>
            </a:r>
            <a:endParaRPr/>
          </a:p>
          <a:p>
            <a:pPr indent="0" lvl="0" marL="0" rtl="0" algn="l">
              <a:spcBef>
                <a:spcPts val="0"/>
              </a:spcBef>
              <a:spcAft>
                <a:spcPts val="0"/>
              </a:spcAft>
              <a:buNone/>
            </a:pPr>
            <a:r>
              <a:rPr lang="en-US"/>
              <a:t>	*Click. Blue represents a negative voltage, and red represents a positive voltage. </a:t>
            </a:r>
            <a:endParaRPr/>
          </a:p>
          <a:p>
            <a:pPr indent="0" lvl="0" marL="0" rtl="0" algn="l">
              <a:spcBef>
                <a:spcPts val="0"/>
              </a:spcBef>
              <a:spcAft>
                <a:spcPts val="0"/>
              </a:spcAft>
              <a:buNone/>
            </a:pPr>
            <a:r>
              <a:rPr lang="en-US"/>
              <a:t>	Now lets look at what the EEG date look like as it measures these voltage changes from a an active electrode at the top of the scalp. </a:t>
            </a:r>
            <a:endParaRPr/>
          </a:p>
          <a:p>
            <a:pPr indent="0" lvl="0" marL="0" rtl="0" algn="l">
              <a:spcBef>
                <a:spcPts val="0"/>
              </a:spcBef>
              <a:spcAft>
                <a:spcPts val="0"/>
              </a:spcAft>
              <a:buNone/>
            </a:pPr>
            <a:r>
              <a:rPr lang="en-US"/>
              <a:t>	*Click. First lets examine the axes. The y-axis represents voltage, with positive up and negative down. The x-axis represents time. *Click. Each datapoint or dot in the waveform represents a time when the voltage was sampled and recorded. As the scalp distribution changes over time, the EEG signal becomes more negative or more positive, resulting in a wave-like set of data. </a:t>
            </a:r>
            <a:endParaRPr/>
          </a:p>
          <a:p>
            <a:pPr indent="0" lvl="0" marL="0" rtl="0" algn="l">
              <a:spcBef>
                <a:spcPts val="0"/>
              </a:spcBef>
              <a:spcAft>
                <a:spcPts val="0"/>
              </a:spcAft>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NOTE: This is a simplified hypothetical model – real brain activity is much more complex, and there are multiple neural dipoles that overlap in time.</a:t>
            </a:r>
            <a:endParaRPr/>
          </a:p>
          <a:p>
            <a:pPr indent="0" lvl="0" marL="0" rtl="0" algn="l">
              <a:spcBef>
                <a:spcPts val="0"/>
              </a:spcBef>
              <a:spcAft>
                <a:spcPts val="0"/>
              </a:spcAft>
              <a:buNone/>
            </a:pPr>
            <a:r>
              <a:rPr lang="en-US"/>
              <a:t> </a:t>
            </a:r>
            <a:endParaRPr/>
          </a:p>
          <a:p>
            <a:pPr indent="0" lvl="0" marL="0" marR="0" rtl="0" algn="l">
              <a:lnSpc>
                <a:spcPct val="100000"/>
              </a:lnSpc>
              <a:spcBef>
                <a:spcPts val="0"/>
              </a:spcBef>
              <a:spcAft>
                <a:spcPts val="0"/>
              </a:spcAft>
              <a:buClr>
                <a:schemeClr val="dk1"/>
              </a:buClr>
              <a:buSzPts val="1200"/>
              <a:buFont typeface="Calibri"/>
              <a:buNone/>
            </a:pPr>
            <a:r>
              <a:rPr b="1" i="1" lang="en-US"/>
              <a:t>Image Credits: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Electrodes measure changes in scalp voltage over time. From </a:t>
            </a:r>
            <a:r>
              <a:rPr i="1" lang="en-US" sz="1200">
                <a:solidFill>
                  <a:schemeClr val="dk1"/>
                </a:solidFill>
                <a:latin typeface="Calibri"/>
                <a:ea typeface="Calibri"/>
                <a:cs typeface="Calibri"/>
                <a:sym typeface="Calibri"/>
              </a:rPr>
              <a:t>Scalp voltages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2">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p:txBody>
      </p:sp>
      <p:sp>
        <p:nvSpPr>
          <p:cNvPr id="370" name="Google Shape;37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Each electrode produces a unique waveform signal.  The strength (amplitude) and polarity (positive versus negative) of the signal depends on several factors.</a:t>
            </a:r>
            <a:endParaRPr/>
          </a:p>
          <a:p>
            <a:pPr indent="-76200" lvl="0" marL="0" rtl="0" algn="l">
              <a:spcBef>
                <a:spcPts val="0"/>
              </a:spcBef>
              <a:spcAft>
                <a:spcPts val="0"/>
              </a:spcAft>
              <a:buClr>
                <a:schemeClr val="dk1"/>
              </a:buClr>
              <a:buSzPts val="1200"/>
              <a:buFont typeface="Calibri"/>
              <a:buAutoNum type="arabicPeriod"/>
            </a:pPr>
            <a:r>
              <a:rPr lang="en-US"/>
              <a:t>*CLICK. The location of the electrodes – Because the voltage is distributed over the scalp, the EEG signal from a particular electrode will depend on where the electrode is placed. In other words, the EEG signal will depend on the scalp voltage at the electrode’s location. (</a:t>
            </a:r>
            <a:r>
              <a:rPr i="1" lang="en-US"/>
              <a:t>NOTE: you could mention both active and reference electrodes if you have already introduced these concepts). </a:t>
            </a:r>
            <a:endParaRPr/>
          </a:p>
          <a:p>
            <a:pPr indent="-76200" lvl="0" marL="0" rtl="0" algn="l">
              <a:spcBef>
                <a:spcPts val="0"/>
              </a:spcBef>
              <a:spcAft>
                <a:spcPts val="0"/>
              </a:spcAft>
              <a:buClr>
                <a:schemeClr val="dk1"/>
              </a:buClr>
              <a:buSzPts val="1200"/>
              <a:buFont typeface="Calibri"/>
              <a:buAutoNum type="arabicPeriod"/>
            </a:pPr>
            <a:r>
              <a:rPr i="0" lang="en-US"/>
              <a:t>*CLICK. The distance of the neural dipole from the scalp.  Because the signal dissipates as it travels, the signal is stronger closest to the source.</a:t>
            </a:r>
            <a:endParaRPr/>
          </a:p>
          <a:p>
            <a:pPr indent="-76200" lvl="0" marL="0" rtl="0" algn="l">
              <a:spcBef>
                <a:spcPts val="0"/>
              </a:spcBef>
              <a:spcAft>
                <a:spcPts val="0"/>
              </a:spcAft>
              <a:buClr>
                <a:schemeClr val="dk1"/>
              </a:buClr>
              <a:buSzPts val="1200"/>
              <a:buFont typeface="Calibri"/>
              <a:buAutoNum type="arabicPeriod"/>
            </a:pPr>
            <a:r>
              <a:rPr i="0" lang="en-US"/>
              <a:t>*CLICK. The Orientation of the neural dipole. The orientation of the dipole determines the voltage distribution on the scalp.  The orientation of the pyramidal cells depends on how the cortex is folded to fit within the brain. The polarity of the dipole also depends on whether the post synaptic potential is excitatory or inhibitory, and whether the post synaptic potentials are closer to the dendrites or to the cell bodies. All of these things will affect the voltage distribution on the scalp and the EEG signal. </a:t>
            </a:r>
            <a:endParaRPr/>
          </a:p>
          <a:p>
            <a:pPr indent="0" lvl="0" marL="0" rtl="0" algn="l">
              <a:spcBef>
                <a:spcPts val="0"/>
              </a:spcBef>
              <a:spcAft>
                <a:spcPts val="0"/>
              </a:spcAft>
              <a:buClr>
                <a:schemeClr val="dk1"/>
              </a:buClr>
              <a:buSzPts val="1200"/>
              <a:buFont typeface="Calibri"/>
              <a:buNone/>
            </a:pPr>
            <a:r>
              <a:t/>
            </a:r>
            <a:endParaRPr i="0"/>
          </a:p>
          <a:p>
            <a:pPr indent="0" lvl="0" marL="228600" rtl="0" algn="l">
              <a:spcBef>
                <a:spcPts val="0"/>
              </a:spcBef>
              <a:spcAft>
                <a:spcPts val="0"/>
              </a:spcAft>
              <a:buClr>
                <a:schemeClr val="dk1"/>
              </a:buClr>
              <a:buSzPts val="1200"/>
              <a:buFont typeface="Calibri"/>
              <a:buNone/>
            </a:pPr>
            <a:r>
              <a:rPr i="0" lang="en-US"/>
              <a:t>OPTIONAL: Interactive Simulations.   To better understand how these factors influence the EEG waveform, instructors can use the interactive simulations as an in-class demo, in-class activity, or as homework.  </a:t>
            </a:r>
            <a:endParaRPr/>
          </a:p>
          <a:p>
            <a:pPr indent="0" lvl="0" marL="228600" rtl="0" algn="l">
              <a:spcBef>
                <a:spcPts val="0"/>
              </a:spcBef>
              <a:spcAft>
                <a:spcPts val="0"/>
              </a:spcAft>
              <a:buClr>
                <a:schemeClr val="dk1"/>
              </a:buClr>
              <a:buSzPts val="1200"/>
              <a:buFont typeface="Calibri"/>
              <a:buNone/>
            </a:pPr>
            <a:r>
              <a:t/>
            </a:r>
            <a:endParaRPr i="0"/>
          </a:p>
          <a:p>
            <a:pPr indent="0" lvl="0" marL="228600" rtl="0" algn="l">
              <a:spcBef>
                <a:spcPts val="0"/>
              </a:spcBef>
              <a:spcAft>
                <a:spcPts val="0"/>
              </a:spcAft>
              <a:buClr>
                <a:schemeClr val="dk1"/>
              </a:buClr>
              <a:buSzPts val="1200"/>
              <a:buFont typeface="Calibri"/>
              <a:buNone/>
            </a:pPr>
            <a:r>
              <a:rPr i="0" lang="en-US"/>
              <a:t>ALTERNATIVE ACTIVITY: Have students download the free besa simulator at </a:t>
            </a:r>
            <a:r>
              <a:rPr lang="en-US" u="sng">
                <a:solidFill>
                  <a:schemeClr val="hlink"/>
                </a:solidFill>
                <a:hlinkClick r:id="rId2"/>
              </a:rPr>
              <a:t>https://www.besa.de/downloads/besa-simulator/</a:t>
            </a:r>
            <a:endParaRPr b="0" i="0"/>
          </a:p>
          <a:p>
            <a:pPr indent="0" lvl="0" marL="0" rtl="0" algn="l">
              <a:spcBef>
                <a:spcPts val="0"/>
              </a:spcBef>
              <a:spcAft>
                <a:spcPts val="0"/>
              </a:spcAft>
              <a:buClr>
                <a:schemeClr val="dk1"/>
              </a:buClr>
              <a:buSzPts val="1200"/>
              <a:buFont typeface="Calibri"/>
              <a:buNone/>
            </a:pPr>
            <a:r>
              <a:t/>
            </a:r>
            <a:endParaRPr b="1" i="1"/>
          </a:p>
          <a:p>
            <a:pPr indent="0" lvl="0" marL="0" rtl="0" algn="l">
              <a:spcBef>
                <a:spcPts val="0"/>
              </a:spcBef>
              <a:spcAft>
                <a:spcPts val="0"/>
              </a:spcAft>
              <a:buClr>
                <a:schemeClr val="dk1"/>
              </a:buClr>
              <a:buSzPts val="1200"/>
              <a:buFont typeface="Calibri"/>
              <a:buNone/>
            </a:pPr>
            <a:r>
              <a:rPr b="1" i="1" lang="en-US"/>
              <a:t>Image Credits:</a:t>
            </a:r>
            <a:endParaRPr/>
          </a:p>
          <a:p>
            <a:pPr indent="0" lvl="0" marL="0" rtl="0" algn="l">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Heads with dipole position. Adapted from standard graphical output from  "BESA Simulator v1.4," [Computer Software] by BESA® GmbH - Germary, 2019,  (</a:t>
            </a:r>
            <a:r>
              <a:rPr lang="en-US" sz="1200" u="sng">
                <a:solidFill>
                  <a:schemeClr val="dk1"/>
                </a:solidFill>
                <a:latin typeface="Calibri"/>
                <a:ea typeface="Calibri"/>
                <a:cs typeface="Calibri"/>
                <a:sym typeface="Calibri"/>
                <a:hlinkClick r:id="rId3">
                  <a:extLst>
                    <a:ext uri="{A12FA001-AC4F-418D-AE19-62706E023703}">
                      <ahyp:hlinkClr val="tx"/>
                    </a:ext>
                  </a:extLst>
                </a:hlinkClick>
              </a:rPr>
              <a:t>https://www.besa.de/downloads/besa-simulator/</a:t>
            </a:r>
            <a:r>
              <a:rPr lang="en-US" sz="1200">
                <a:solidFill>
                  <a:schemeClr val="dk1"/>
                </a:solidFill>
                <a:latin typeface="Calibri"/>
                <a:ea typeface="Calibri"/>
                <a:cs typeface="Calibri"/>
                <a:sym typeface="Calibri"/>
              </a:rPr>
              <a:t>). Copyright [2019] by BESA® GmbH - Germany. </a:t>
            </a:r>
            <a:endParaRPr b="1" i="1"/>
          </a:p>
          <a:p>
            <a:pPr indent="0" lvl="0" marL="228600" rtl="0" algn="l">
              <a:spcBef>
                <a:spcPts val="0"/>
              </a:spcBef>
              <a:spcAft>
                <a:spcPts val="0"/>
              </a:spcAft>
              <a:buClr>
                <a:schemeClr val="dk1"/>
              </a:buClr>
              <a:buSzPts val="1200"/>
              <a:buFont typeface="Calibri"/>
              <a:buNone/>
            </a:pPr>
            <a:r>
              <a:t/>
            </a:r>
            <a:endParaRPr i="0"/>
          </a:p>
          <a:p>
            <a:pPr indent="0" lvl="0" marL="228600" rtl="0" algn="l">
              <a:spcBef>
                <a:spcPts val="0"/>
              </a:spcBef>
              <a:spcAft>
                <a:spcPts val="0"/>
              </a:spcAft>
              <a:buClr>
                <a:schemeClr val="dk1"/>
              </a:buClr>
              <a:buSzPts val="1200"/>
              <a:buFont typeface="Calibri"/>
              <a:buNone/>
            </a:pPr>
            <a:r>
              <a:t/>
            </a:r>
            <a:endParaRPr i="0"/>
          </a:p>
        </p:txBody>
      </p:sp>
      <p:sp>
        <p:nvSpPr>
          <p:cNvPr id="392" name="Google Shape;39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23:notes"/>
          <p:cNvSpPr txBox="1"/>
          <p:nvPr>
            <p:ph idx="1" type="body"/>
          </p:nvPr>
        </p:nvSpPr>
        <p:spPr>
          <a:xfrm>
            <a:off x="381000" y="4191000"/>
            <a:ext cx="61722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57" name="Google Shape;45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One method is to compute erps. We do a lot more than computing erps in our lab, but we will leave those other features (time frequency, source localization, etc for the analysis lectures later this semester and next)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400"/>
              <a:t>EEG are spontaneous electrical potentials generated by the brain.  But to study cognitive processes related to specific events, we need to time-lock the signal to an event.</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US" sz="1400"/>
              <a:t>*Click. Event-Related Potentials, or ERPs for short, are electrical potentials are elicited by an event.  The event can be something that happens in the environment, or a response that a participant make in an experiment.  Because ERPs are time-locked to the event, they allow us to study the timing and organization of specific cognitive processes related to the event. </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US" sz="1400"/>
              <a:t>*Click. For example, if we are interested in the cognitive processes associated with target recognition, we might conduct an experiment that shows rare targets (red triangles) among frequent black circles (non-targets), while we record EEG.  The participant must press a different button for targets than non-targets.</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US" sz="1400"/>
              <a:t>*Click. A trigger is sent to the EEG datafile that marks the onset of the stimulus, or “time 0”, the time at which the stimulus appeared.</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US" sz="1400"/>
              <a:t>*Click. We can then take a segment or window of the data following the stimulus onset to examine brain activity related to target processing.  In our example, this might include perceptual processing (encoding the structural properties of the shape), attention (focusing on the correct features), categorization (recognition that it is a target), and response preparation, execution and monitoring.</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US" sz="1400"/>
              <a:t>But there’s a problem – the ERP from a single trial doesn’t usually look like this…</a:t>
            </a:r>
            <a:endParaRPr/>
          </a:p>
          <a:p>
            <a:pPr indent="0" lvl="0" marL="0" rtl="0" algn="l">
              <a:spcBef>
                <a:spcPts val="0"/>
              </a:spcBef>
              <a:spcAft>
                <a:spcPts val="0"/>
              </a:spcAft>
              <a:buNone/>
            </a:pPr>
            <a:r>
              <a:t/>
            </a:r>
            <a:endParaRPr sz="1400"/>
          </a:p>
          <a:p>
            <a:pPr indent="0" lvl="0" marL="0" marR="0" rtl="0" algn="l">
              <a:lnSpc>
                <a:spcPct val="100000"/>
              </a:lnSpc>
              <a:spcBef>
                <a:spcPts val="0"/>
              </a:spcBef>
              <a:spcAft>
                <a:spcPts val="0"/>
              </a:spcAft>
              <a:buClr>
                <a:schemeClr val="dk1"/>
              </a:buClr>
              <a:buSzPts val="1400"/>
              <a:buFont typeface="Calibri"/>
              <a:buNone/>
            </a:pPr>
            <a:r>
              <a:rPr b="1" i="1" lang="en-US" sz="1400"/>
              <a:t>Image Credits:</a:t>
            </a:r>
            <a:endParaRPr/>
          </a:p>
          <a:p>
            <a:pPr indent="0" lvl="0" marL="0" rtl="0" algn="l">
              <a:spcBef>
                <a:spcPts val="0"/>
              </a:spcBef>
              <a:spcAft>
                <a:spcPts val="0"/>
              </a:spcAft>
              <a:buNone/>
            </a:pPr>
            <a:r>
              <a:rPr lang="en-US" sz="1400"/>
              <a:t>ERP study events. </a:t>
            </a:r>
            <a:r>
              <a:rPr lang="en-US" sz="1200">
                <a:solidFill>
                  <a:schemeClr val="dk1"/>
                </a:solidFill>
                <a:latin typeface="Calibri"/>
                <a:ea typeface="Calibri"/>
                <a:cs typeface="Calibri"/>
                <a:sym typeface="Calibri"/>
              </a:rPr>
              <a:t>From </a:t>
            </a:r>
            <a:r>
              <a:rPr i="1" lang="en-US" sz="1200">
                <a:solidFill>
                  <a:schemeClr val="dk1"/>
                </a:solidFill>
                <a:latin typeface="Calibri"/>
                <a:ea typeface="Calibri"/>
                <a:cs typeface="Calibri"/>
                <a:sym typeface="Calibri"/>
              </a:rPr>
              <a:t>Time locked ERP study design </a:t>
            </a:r>
            <a:r>
              <a:rPr lang="en-US" sz="1200">
                <a:solidFill>
                  <a:schemeClr val="dk1"/>
                </a:solidFill>
                <a:latin typeface="Calibri"/>
                <a:ea typeface="Calibri"/>
                <a:cs typeface="Calibri"/>
                <a:sym typeface="Calibri"/>
              </a:rPr>
              <a:t>[Image], by C. M. Bukach, J. W. Couperus, &amp; C. L. Reed, 2020. </a:t>
            </a:r>
            <a:r>
              <a:rPr lang="en-US" sz="1200" u="sng">
                <a:solidFill>
                  <a:schemeClr val="dk1"/>
                </a:solidFill>
                <a:latin typeface="Calibri"/>
                <a:ea typeface="Calibri"/>
                <a:cs typeface="Calibri"/>
                <a:sym typeface="Calibri"/>
                <a:hlinkClick r:id="rId2">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Participant in ERP study. From </a:t>
            </a:r>
            <a:r>
              <a:rPr i="1" lang="en-US" sz="1200">
                <a:solidFill>
                  <a:schemeClr val="dk1"/>
                </a:solidFill>
                <a:latin typeface="Calibri"/>
                <a:ea typeface="Calibri"/>
                <a:cs typeface="Calibri"/>
                <a:sym typeface="Calibri"/>
              </a:rPr>
              <a:t>ERP method</a:t>
            </a:r>
            <a:r>
              <a:rPr lang="en-US" sz="1200">
                <a:solidFill>
                  <a:schemeClr val="dk1"/>
                </a:solidFill>
                <a:latin typeface="Calibri"/>
                <a:ea typeface="Calibri"/>
                <a:cs typeface="Calibri"/>
                <a:sym typeface="Calibri"/>
              </a:rPr>
              <a:t> [Image] by E. Hagen, C. L. Reed, C. M. Bukach, &amp; J. W. Couperus, 2018. </a:t>
            </a:r>
            <a:r>
              <a:rPr lang="en-US" sz="1200" u="sng">
                <a:solidFill>
                  <a:schemeClr val="dk1"/>
                </a:solidFill>
                <a:latin typeface="Calibri"/>
                <a:ea typeface="Calibri"/>
                <a:cs typeface="Calibri"/>
                <a:sym typeface="Calibri"/>
                <a:hlinkClick r:id="rId3">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EEG data. From </a:t>
            </a:r>
            <a:r>
              <a:rPr i="1" lang="en-US" sz="1200">
                <a:solidFill>
                  <a:schemeClr val="dk1"/>
                </a:solidFill>
                <a:latin typeface="Calibri"/>
                <a:ea typeface="Calibri"/>
                <a:cs typeface="Calibri"/>
                <a:sym typeface="Calibri"/>
              </a:rPr>
              <a:t>Raw EEG data (12 channels)</a:t>
            </a:r>
            <a:r>
              <a:rPr lang="en-US" sz="1200">
                <a:solidFill>
                  <a:schemeClr val="dk1"/>
                </a:solidFill>
                <a:latin typeface="Calibri"/>
                <a:ea typeface="Calibri"/>
                <a:cs typeface="Calibri"/>
                <a:sym typeface="Calibri"/>
              </a:rPr>
              <a:t> [Image], by C. M. Bukach, J. W. Couperus, &amp; C. L. Reed, 2020.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ERP waveform. From </a:t>
            </a:r>
            <a:r>
              <a:rPr i="1" lang="en-US" sz="1200">
                <a:solidFill>
                  <a:schemeClr val="dk1"/>
                </a:solidFill>
                <a:latin typeface="Calibri"/>
                <a:ea typeface="Calibri"/>
                <a:cs typeface="Calibri"/>
                <a:sym typeface="Calibri"/>
              </a:rPr>
              <a:t>ERP data</a:t>
            </a:r>
            <a:r>
              <a:rPr lang="en-US" sz="1200">
                <a:solidFill>
                  <a:schemeClr val="dk1"/>
                </a:solidFill>
                <a:latin typeface="Calibri"/>
                <a:ea typeface="Calibri"/>
                <a:cs typeface="Calibri"/>
                <a:sym typeface="Calibri"/>
              </a:rPr>
              <a:t> [Image], by C. M. Bukach, J. W. Couperus, &amp; C. L. Reed, 2020. </a:t>
            </a:r>
            <a:r>
              <a:rPr lang="en-US" sz="1200" u="sng">
                <a:solidFill>
                  <a:schemeClr val="dk1"/>
                </a:solidFill>
                <a:latin typeface="Calibri"/>
                <a:ea typeface="Calibri"/>
                <a:cs typeface="Calibri"/>
                <a:sym typeface="Calibri"/>
                <a:hlinkClick r:id="rId5">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sz="1400"/>
          </a:p>
        </p:txBody>
      </p:sp>
      <p:sp>
        <p:nvSpPr>
          <p:cNvPr id="496" name="Google Shape;49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0" lang="en-US" sz="1200"/>
              <a:t>It looks like this!</a:t>
            </a:r>
            <a:endParaRPr/>
          </a:p>
          <a:p>
            <a:pPr indent="0" lvl="0" marL="0" rtl="0" algn="l">
              <a:spcBef>
                <a:spcPts val="0"/>
              </a:spcBef>
              <a:spcAft>
                <a:spcPts val="0"/>
              </a:spcAft>
              <a:buNone/>
            </a:pPr>
            <a:r>
              <a:t/>
            </a:r>
            <a:endParaRPr b="0" sz="1200"/>
          </a:p>
          <a:p>
            <a:pPr indent="0" lvl="0" marL="0" rtl="0" algn="l">
              <a:spcBef>
                <a:spcPts val="0"/>
              </a:spcBef>
              <a:spcAft>
                <a:spcPts val="0"/>
              </a:spcAft>
              <a:buNone/>
            </a:pPr>
            <a:r>
              <a:rPr b="0" lang="en-US" sz="1200"/>
              <a:t>The EEG signal contains both the signal related to the event you are interested in, along with everything else your brain is doing at the time.  This might include things like</a:t>
            </a:r>
            <a:endParaRPr/>
          </a:p>
          <a:p>
            <a:pPr indent="0" lvl="0" marL="0" rtl="0" algn="l">
              <a:spcBef>
                <a:spcPts val="0"/>
              </a:spcBef>
              <a:spcAft>
                <a:spcPts val="0"/>
              </a:spcAft>
              <a:buNone/>
            </a:pPr>
            <a:r>
              <a:t/>
            </a:r>
            <a:endParaRPr b="0" sz="1200"/>
          </a:p>
          <a:p>
            <a:pPr indent="0" lvl="0" marL="0" rtl="0" algn="l">
              <a:spcBef>
                <a:spcPts val="0"/>
              </a:spcBef>
              <a:spcAft>
                <a:spcPts val="0"/>
              </a:spcAft>
              <a:buNone/>
            </a:pPr>
            <a:r>
              <a:rPr b="0" lang="en-US" sz="1200"/>
              <a:t>*Click. Metabolic regulation so you can digest your food and use the nutrients to fuel your cells</a:t>
            </a:r>
            <a:endParaRPr/>
          </a:p>
          <a:p>
            <a:pPr indent="0" lvl="0" marL="0" rtl="0" algn="l">
              <a:spcBef>
                <a:spcPts val="0"/>
              </a:spcBef>
              <a:spcAft>
                <a:spcPts val="0"/>
              </a:spcAft>
              <a:buNone/>
            </a:pPr>
            <a:r>
              <a:rPr b="0" lang="en-US" sz="1200"/>
              <a:t>*Click. Muscle Movements</a:t>
            </a:r>
            <a:endParaRPr/>
          </a:p>
          <a:p>
            <a:pPr indent="0" lvl="0" marL="0" rtl="0" algn="l">
              <a:spcBef>
                <a:spcPts val="0"/>
              </a:spcBef>
              <a:spcAft>
                <a:spcPts val="0"/>
              </a:spcAft>
              <a:buNone/>
            </a:pPr>
            <a:r>
              <a:rPr b="0" lang="en-US" sz="1200"/>
              <a:t>*Click. Talking from the next room – even if you are trying to ignore it!</a:t>
            </a:r>
            <a:endParaRPr/>
          </a:p>
          <a:p>
            <a:pPr indent="0" lvl="0" marL="0" rtl="0" algn="l">
              <a:spcBef>
                <a:spcPts val="0"/>
              </a:spcBef>
              <a:spcAft>
                <a:spcPts val="0"/>
              </a:spcAft>
              <a:buNone/>
            </a:pPr>
            <a:r>
              <a:rPr b="0" lang="en-US" sz="1200"/>
              <a:t>*Click. Remembering that you forgot to feed the cat</a:t>
            </a:r>
            <a:endParaRPr/>
          </a:p>
          <a:p>
            <a:pPr indent="0" lvl="0" marL="0" rtl="0" algn="l">
              <a:spcBef>
                <a:spcPts val="0"/>
              </a:spcBef>
              <a:spcAft>
                <a:spcPts val="0"/>
              </a:spcAft>
              <a:buNone/>
            </a:pPr>
            <a:r>
              <a:rPr b="0" lang="en-US" sz="1400"/>
              <a:t>*Click. Thinking about the exam you need to take tomorrow.</a:t>
            </a:r>
            <a:endParaRPr/>
          </a:p>
          <a:p>
            <a:pPr indent="0" lvl="0" marL="0" rtl="0" algn="l">
              <a:spcBef>
                <a:spcPts val="0"/>
              </a:spcBef>
              <a:spcAft>
                <a:spcPts val="0"/>
              </a:spcAft>
              <a:buNone/>
            </a:pPr>
            <a:r>
              <a:t/>
            </a:r>
            <a:endParaRPr b="0" sz="1400"/>
          </a:p>
          <a:p>
            <a:pPr indent="0" lvl="0" marL="0" rtl="0" algn="l">
              <a:spcBef>
                <a:spcPts val="0"/>
              </a:spcBef>
              <a:spcAft>
                <a:spcPts val="0"/>
              </a:spcAft>
              <a:buNone/>
            </a:pPr>
            <a:r>
              <a:rPr b="0" lang="en-US" sz="1400"/>
              <a:t>All of these things will result in brain activity that is also present in the EEG waveform!  The brain activity that is unrelated to the event is called “noise”. </a:t>
            </a:r>
            <a:endParaRPr/>
          </a:p>
          <a:p>
            <a:pPr indent="0" lvl="0" marL="0" rtl="0" algn="l">
              <a:spcBef>
                <a:spcPts val="0"/>
              </a:spcBef>
              <a:spcAft>
                <a:spcPts val="0"/>
              </a:spcAft>
              <a:buNone/>
            </a:pPr>
            <a:r>
              <a:t/>
            </a:r>
            <a:endParaRPr b="0" sz="1400"/>
          </a:p>
          <a:p>
            <a:pPr indent="0" lvl="0" marL="0" marR="0" rtl="0" algn="l">
              <a:lnSpc>
                <a:spcPct val="100000"/>
              </a:lnSpc>
              <a:spcBef>
                <a:spcPts val="0"/>
              </a:spcBef>
              <a:spcAft>
                <a:spcPts val="0"/>
              </a:spcAft>
              <a:buClr>
                <a:schemeClr val="dk1"/>
              </a:buClr>
              <a:buSzPts val="1400"/>
              <a:buFont typeface="Calibri"/>
              <a:buNone/>
            </a:pPr>
            <a:r>
              <a:rPr b="1" i="1" lang="en-US" sz="1400"/>
              <a:t>Image Credits:</a:t>
            </a:r>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Participant in ERP study. From </a:t>
            </a:r>
            <a:r>
              <a:rPr i="1" lang="en-US" sz="1400">
                <a:solidFill>
                  <a:schemeClr val="dk1"/>
                </a:solidFill>
                <a:latin typeface="Calibri"/>
                <a:ea typeface="Calibri"/>
                <a:cs typeface="Calibri"/>
                <a:sym typeface="Calibri"/>
              </a:rPr>
              <a:t>ERP method</a:t>
            </a:r>
            <a:r>
              <a:rPr lang="en-US" sz="1400">
                <a:solidFill>
                  <a:schemeClr val="dk1"/>
                </a:solidFill>
                <a:latin typeface="Calibri"/>
                <a:ea typeface="Calibri"/>
                <a:cs typeface="Calibri"/>
                <a:sym typeface="Calibri"/>
              </a:rPr>
              <a:t> [Image] by E. Hagen, C. L. Reed, C. M. Bukach, &amp; J. W. Couperus, 2018. </a:t>
            </a:r>
            <a:r>
              <a:rPr lang="en-US" sz="1400" u="sng">
                <a:solidFill>
                  <a:schemeClr val="dk1"/>
                </a:solidFill>
                <a:latin typeface="Calibri"/>
                <a:ea typeface="Calibri"/>
                <a:cs typeface="Calibri"/>
                <a:sym typeface="Calibri"/>
                <a:hlinkClick r:id="rId2">
                  <a:extLst>
                    <a:ext uri="{A12FA001-AC4F-418D-AE19-62706E023703}">
                      <ahyp:hlinkClr val="tx"/>
                    </a:ext>
                  </a:extLst>
                </a:hlinkClick>
              </a:rPr>
              <a:t>CC BY-NC-SA 4.0</a:t>
            </a:r>
            <a:r>
              <a:rPr lang="en-US" sz="14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EEG data. From </a:t>
            </a:r>
            <a:r>
              <a:rPr i="1" lang="en-US" sz="1400">
                <a:solidFill>
                  <a:schemeClr val="dk1"/>
                </a:solidFill>
                <a:latin typeface="Calibri"/>
                <a:ea typeface="Calibri"/>
                <a:cs typeface="Calibri"/>
                <a:sym typeface="Calibri"/>
              </a:rPr>
              <a:t>Raw EEG data (12 channels)</a:t>
            </a:r>
            <a:r>
              <a:rPr lang="en-US" sz="1400">
                <a:solidFill>
                  <a:schemeClr val="dk1"/>
                </a:solidFill>
                <a:latin typeface="Calibri"/>
                <a:ea typeface="Calibri"/>
                <a:cs typeface="Calibri"/>
                <a:sym typeface="Calibri"/>
              </a:rPr>
              <a:t> [Image], by C. M. Bukach, J. W. Couperus, &amp; C. L. Reed, 2020. </a:t>
            </a:r>
            <a:r>
              <a:rPr lang="en-US" sz="1400" u="sng">
                <a:solidFill>
                  <a:schemeClr val="dk1"/>
                </a:solidFill>
                <a:latin typeface="Calibri"/>
                <a:ea typeface="Calibri"/>
                <a:cs typeface="Calibri"/>
                <a:sym typeface="Calibri"/>
                <a:hlinkClick r:id="rId3">
                  <a:extLst>
                    <a:ext uri="{A12FA001-AC4F-418D-AE19-62706E023703}">
                      <ahyp:hlinkClr val="tx"/>
                    </a:ext>
                  </a:extLst>
                </a:hlinkClick>
              </a:rPr>
              <a:t>CC BY-NC-SA 4.0</a:t>
            </a:r>
            <a:r>
              <a:rPr lang="en-US" sz="14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Noise. From </a:t>
            </a:r>
            <a:r>
              <a:rPr i="1" lang="en-US" sz="1200">
                <a:solidFill>
                  <a:schemeClr val="dk1"/>
                </a:solidFill>
                <a:latin typeface="Calibri"/>
                <a:ea typeface="Calibri"/>
                <a:cs typeface="Calibri"/>
                <a:sym typeface="Calibri"/>
              </a:rPr>
              <a:t>Noise in EEG signal, created using BESA Simulator v1.4 </a:t>
            </a:r>
            <a:r>
              <a:rPr lang="en-US" sz="1200">
                <a:solidFill>
                  <a:schemeClr val="dk1"/>
                </a:solidFill>
                <a:latin typeface="Calibri"/>
                <a:ea typeface="Calibri"/>
                <a:cs typeface="Calibri"/>
                <a:sym typeface="Calibri"/>
              </a:rPr>
              <a:t>[Image], by C. M. Bukach, J. W. Couperus, &amp; C. L. Reed, 2020.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b="0" sz="1400"/>
          </a:p>
        </p:txBody>
      </p:sp>
      <p:sp>
        <p:nvSpPr>
          <p:cNvPr id="529" name="Google Shape;52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26:notes"/>
          <p:cNvSpPr txBox="1"/>
          <p:nvPr>
            <p:ph idx="1" type="body"/>
          </p:nvPr>
        </p:nvSpPr>
        <p:spPr>
          <a:xfrm>
            <a:off x="381000" y="4191000"/>
            <a:ext cx="6096000" cy="4495800"/>
          </a:xfrm>
          <a:prstGeom prst="rect">
            <a:avLst/>
          </a:prstGeom>
          <a:noFill/>
          <a:ln>
            <a:noFill/>
          </a:ln>
        </p:spPr>
        <p:txBody>
          <a:bodyPr anchorCtr="0" anchor="t" bIns="45700" lIns="91425" spcFirstLastPara="1" rIns="91425" wrap="square" tIns="45700">
            <a:normAutofit/>
          </a:bodyPr>
          <a:lstStyle/>
          <a:p>
            <a:pPr indent="0" lvl="0" marL="0" rtl="0" algn="l">
              <a:lnSpc>
                <a:spcPct val="60000"/>
              </a:lnSpc>
              <a:spcBef>
                <a:spcPts val="0"/>
              </a:spcBef>
              <a:spcAft>
                <a:spcPts val="0"/>
              </a:spcAft>
              <a:buClr>
                <a:schemeClr val="dk1"/>
              </a:buClr>
              <a:buSzPts val="759"/>
              <a:buFont typeface="Calibri"/>
              <a:buNone/>
            </a:pPr>
            <a:r>
              <a:t/>
            </a:r>
            <a:endParaRPr b="0" sz="759"/>
          </a:p>
          <a:p>
            <a:pPr indent="0" lvl="0" marL="0" rtl="0" algn="l">
              <a:lnSpc>
                <a:spcPct val="60000"/>
              </a:lnSpc>
              <a:spcBef>
                <a:spcPts val="0"/>
              </a:spcBef>
              <a:spcAft>
                <a:spcPts val="0"/>
              </a:spcAft>
              <a:buClr>
                <a:schemeClr val="dk1"/>
              </a:buClr>
              <a:buSzPts val="759"/>
              <a:buFont typeface="Calibri"/>
              <a:buNone/>
            </a:pPr>
            <a:r>
              <a:rPr b="0" lang="en-US" sz="759"/>
              <a:t>To increase the signal to noise ratio, we can present multiple trials in each condition and average the ERP segments together for each trial type.  </a:t>
            </a:r>
            <a:endParaRPr/>
          </a:p>
          <a:p>
            <a:pPr indent="0" lvl="0" marL="0" rtl="0" algn="l">
              <a:lnSpc>
                <a:spcPct val="60000"/>
              </a:lnSpc>
              <a:spcBef>
                <a:spcPts val="0"/>
              </a:spcBef>
              <a:spcAft>
                <a:spcPts val="0"/>
              </a:spcAft>
              <a:buClr>
                <a:schemeClr val="dk1"/>
              </a:buClr>
              <a:buSzPts val="759"/>
              <a:buFont typeface="Calibri"/>
              <a:buNone/>
            </a:pPr>
            <a:r>
              <a:t/>
            </a:r>
            <a:endParaRPr b="0" sz="759"/>
          </a:p>
          <a:p>
            <a:pPr indent="0" lvl="0" marL="0" rtl="0" algn="l">
              <a:lnSpc>
                <a:spcPct val="60000"/>
              </a:lnSpc>
              <a:spcBef>
                <a:spcPts val="0"/>
              </a:spcBef>
              <a:spcAft>
                <a:spcPts val="0"/>
              </a:spcAft>
              <a:buClr>
                <a:schemeClr val="dk1"/>
              </a:buClr>
              <a:buSzPts val="759"/>
              <a:buFont typeface="Calibri"/>
              <a:buNone/>
            </a:pPr>
            <a:r>
              <a:rPr b="0" lang="en-US" sz="759"/>
              <a:t>Recall that in our sample experiment, there are two types of trials – non-target trials showing black circles, And rare target trials showing red triangles.  </a:t>
            </a:r>
            <a:endParaRPr/>
          </a:p>
          <a:p>
            <a:pPr indent="0" lvl="0" marL="0" rtl="0" algn="l">
              <a:lnSpc>
                <a:spcPct val="60000"/>
              </a:lnSpc>
              <a:spcBef>
                <a:spcPts val="0"/>
              </a:spcBef>
              <a:spcAft>
                <a:spcPts val="0"/>
              </a:spcAft>
              <a:buClr>
                <a:schemeClr val="dk1"/>
              </a:buClr>
              <a:buSzPts val="759"/>
              <a:buFont typeface="Calibri"/>
              <a:buNone/>
            </a:pPr>
            <a:r>
              <a:t/>
            </a:r>
            <a:endParaRPr b="0" sz="759"/>
          </a:p>
          <a:p>
            <a:pPr indent="0" lvl="0" marL="0" rtl="0" algn="l">
              <a:lnSpc>
                <a:spcPct val="60000"/>
              </a:lnSpc>
              <a:spcBef>
                <a:spcPts val="0"/>
              </a:spcBef>
              <a:spcAft>
                <a:spcPts val="0"/>
              </a:spcAft>
              <a:buClr>
                <a:schemeClr val="dk1"/>
              </a:buClr>
              <a:buSzPts val="759"/>
              <a:buFont typeface="Calibri"/>
              <a:buNone/>
            </a:pPr>
            <a:r>
              <a:rPr b="0" lang="en-US" sz="759"/>
              <a:t>We would create two ERPs - one that averages all of the black non-target trials, and one that averages all of the red target trials.</a:t>
            </a:r>
            <a:endParaRPr/>
          </a:p>
          <a:p>
            <a:pPr indent="0" lvl="0" marL="0" rtl="0" algn="l">
              <a:lnSpc>
                <a:spcPct val="60000"/>
              </a:lnSpc>
              <a:spcBef>
                <a:spcPts val="0"/>
              </a:spcBef>
              <a:spcAft>
                <a:spcPts val="0"/>
              </a:spcAft>
              <a:buClr>
                <a:schemeClr val="dk1"/>
              </a:buClr>
              <a:buSzPts val="759"/>
              <a:buFont typeface="Calibri"/>
              <a:buNone/>
            </a:pPr>
            <a:r>
              <a:t/>
            </a:r>
            <a:endParaRPr b="0" sz="759"/>
          </a:p>
          <a:p>
            <a:pPr indent="0" lvl="0" marL="0" rtl="0" algn="l">
              <a:lnSpc>
                <a:spcPct val="60000"/>
              </a:lnSpc>
              <a:spcBef>
                <a:spcPts val="0"/>
              </a:spcBef>
              <a:spcAft>
                <a:spcPts val="0"/>
              </a:spcAft>
              <a:buClr>
                <a:schemeClr val="dk1"/>
              </a:buClr>
              <a:buSzPts val="759"/>
              <a:buFont typeface="Calibri"/>
              <a:buNone/>
            </a:pPr>
            <a:r>
              <a:rPr b="0" lang="en-US" sz="759"/>
              <a:t>At the top, you see segments of the EEG data for 3 trials – </a:t>
            </a:r>
            <a:endParaRPr/>
          </a:p>
          <a:p>
            <a:pPr indent="0" lvl="0" marL="0" rtl="0" algn="l">
              <a:lnSpc>
                <a:spcPct val="60000"/>
              </a:lnSpc>
              <a:spcBef>
                <a:spcPts val="0"/>
              </a:spcBef>
              <a:spcAft>
                <a:spcPts val="0"/>
              </a:spcAft>
              <a:buClr>
                <a:schemeClr val="dk1"/>
              </a:buClr>
              <a:buSzPts val="759"/>
              <a:buFont typeface="Calibri"/>
              <a:buNone/>
            </a:pPr>
            <a:r>
              <a:rPr b="0" lang="en-US" sz="759"/>
              <a:t>*CLICK: 2 non-target trials </a:t>
            </a:r>
            <a:endParaRPr/>
          </a:p>
          <a:p>
            <a:pPr indent="0" lvl="0" marL="0" rtl="0" algn="l">
              <a:lnSpc>
                <a:spcPct val="60000"/>
              </a:lnSpc>
              <a:spcBef>
                <a:spcPts val="0"/>
              </a:spcBef>
              <a:spcAft>
                <a:spcPts val="0"/>
              </a:spcAft>
              <a:buClr>
                <a:schemeClr val="dk1"/>
              </a:buClr>
              <a:buSzPts val="759"/>
              <a:buFont typeface="Calibri"/>
              <a:buNone/>
            </a:pPr>
            <a:r>
              <a:rPr b="0" lang="en-US" sz="759"/>
              <a:t>*CLICK: and one target trial.</a:t>
            </a:r>
            <a:endParaRPr/>
          </a:p>
          <a:p>
            <a:pPr indent="0" lvl="0" marL="0" rtl="0" algn="l">
              <a:lnSpc>
                <a:spcPct val="60000"/>
              </a:lnSpc>
              <a:spcBef>
                <a:spcPts val="0"/>
              </a:spcBef>
              <a:spcAft>
                <a:spcPts val="0"/>
              </a:spcAft>
              <a:buClr>
                <a:schemeClr val="dk1"/>
              </a:buClr>
              <a:buSzPts val="759"/>
              <a:buFont typeface="Calibri"/>
              <a:buNone/>
            </a:pPr>
            <a:r>
              <a:rPr b="0" lang="en-US" sz="759"/>
              <a:t>At the bottom, you see an ERP plot.  The black line is the average waveform of the two non-target EEG trials, and the red line is the single trial of the target trial. </a:t>
            </a:r>
            <a:endParaRPr/>
          </a:p>
          <a:p>
            <a:pPr indent="0" lvl="0" marL="0" rtl="0" algn="l">
              <a:lnSpc>
                <a:spcPct val="60000"/>
              </a:lnSpc>
              <a:spcBef>
                <a:spcPts val="0"/>
              </a:spcBef>
              <a:spcAft>
                <a:spcPts val="0"/>
              </a:spcAft>
              <a:buClr>
                <a:schemeClr val="dk1"/>
              </a:buClr>
              <a:buSzPts val="759"/>
              <a:buFont typeface="Calibri"/>
              <a:buNone/>
            </a:pPr>
            <a:r>
              <a:t/>
            </a:r>
            <a:endParaRPr b="0" sz="759"/>
          </a:p>
          <a:p>
            <a:pPr indent="0" lvl="0" marL="0" rtl="0" algn="l">
              <a:lnSpc>
                <a:spcPct val="60000"/>
              </a:lnSpc>
              <a:spcBef>
                <a:spcPts val="0"/>
              </a:spcBef>
              <a:spcAft>
                <a:spcPts val="0"/>
              </a:spcAft>
              <a:buClr>
                <a:schemeClr val="dk1"/>
              </a:buClr>
              <a:buSzPts val="759"/>
              <a:buFont typeface="Calibri"/>
              <a:buNone/>
            </a:pPr>
            <a:r>
              <a:rPr b="0" lang="en-US" sz="759"/>
              <a:t>QUESTION:  Can you tell whether there is a difference between processing targets and non-targets?</a:t>
            </a:r>
            <a:endParaRPr/>
          </a:p>
          <a:p>
            <a:pPr indent="0" lvl="0" marL="0" rtl="0" algn="l">
              <a:lnSpc>
                <a:spcPct val="60000"/>
              </a:lnSpc>
              <a:spcBef>
                <a:spcPts val="0"/>
              </a:spcBef>
              <a:spcAft>
                <a:spcPts val="0"/>
              </a:spcAft>
              <a:buClr>
                <a:schemeClr val="dk1"/>
              </a:buClr>
              <a:buSzPts val="759"/>
              <a:buFont typeface="Calibri"/>
              <a:buNone/>
            </a:pPr>
            <a:r>
              <a:rPr b="0" lang="en-US" sz="759"/>
              <a:t>	The data are too messy to be sure.  </a:t>
            </a:r>
            <a:endParaRPr/>
          </a:p>
          <a:p>
            <a:pPr indent="0" lvl="0" marL="0" rtl="0" algn="l">
              <a:lnSpc>
                <a:spcPct val="60000"/>
              </a:lnSpc>
              <a:spcBef>
                <a:spcPts val="0"/>
              </a:spcBef>
              <a:spcAft>
                <a:spcPts val="0"/>
              </a:spcAft>
              <a:buClr>
                <a:schemeClr val="dk1"/>
              </a:buClr>
              <a:buSzPts val="759"/>
              <a:buFont typeface="Calibri"/>
              <a:buNone/>
            </a:pPr>
            <a:r>
              <a:t/>
            </a:r>
            <a:endParaRPr b="0" sz="759"/>
          </a:p>
          <a:p>
            <a:pPr indent="0" lvl="0" marL="0" rtl="0" algn="l">
              <a:lnSpc>
                <a:spcPct val="60000"/>
              </a:lnSpc>
              <a:spcBef>
                <a:spcPts val="0"/>
              </a:spcBef>
              <a:spcAft>
                <a:spcPts val="0"/>
              </a:spcAft>
              <a:buClr>
                <a:srgbClr val="FF0000"/>
              </a:buClr>
              <a:buSzPts val="759"/>
              <a:buFont typeface="Calibri"/>
              <a:buNone/>
            </a:pPr>
            <a:r>
              <a:rPr b="0" i="1" lang="en-US" sz="759">
                <a:solidFill>
                  <a:srgbClr val="FF0000"/>
                </a:solidFill>
              </a:rPr>
              <a:t>NOTE:</a:t>
            </a:r>
            <a:endParaRPr sz="434">
              <a:solidFill>
                <a:srgbClr val="C00000"/>
              </a:solidFill>
            </a:endParaRPr>
          </a:p>
          <a:p>
            <a:pPr indent="0" lvl="2" marL="914400" marR="0" rtl="0" algn="l">
              <a:lnSpc>
                <a:spcPct val="60000"/>
              </a:lnSpc>
              <a:spcBef>
                <a:spcPts val="0"/>
              </a:spcBef>
              <a:spcAft>
                <a:spcPts val="0"/>
              </a:spcAft>
              <a:buClr>
                <a:srgbClr val="000000"/>
              </a:buClr>
              <a:buSzPts val="1400"/>
              <a:buFont typeface="Arial"/>
              <a:buNone/>
            </a:pPr>
            <a:r>
              <a:rPr i="1" lang="en-US" sz="434">
                <a:solidFill>
                  <a:srgbClr val="C00000"/>
                </a:solidFill>
              </a:rPr>
              <a:t>There are two OPTIONAL Class activities.  See below for Notecard Activity. See additional instructor support materials for the Waveform Averaging Activity which requires students to average simple waveforms to guess the true signal, which can be done in class or as an assignment. </a:t>
            </a:r>
            <a:r>
              <a:rPr b="0" i="1" lang="en-US" sz="620">
                <a:solidFill>
                  <a:srgbClr val="FF0000"/>
                </a:solidFill>
              </a:rPr>
              <a:t>If doing the note-card activity, wait to click through the slide animations until after the activity</a:t>
            </a:r>
            <a:endParaRPr sz="620"/>
          </a:p>
          <a:p>
            <a:pPr indent="0" lvl="2" marL="914400" rtl="0" algn="l">
              <a:lnSpc>
                <a:spcPct val="60000"/>
              </a:lnSpc>
              <a:spcBef>
                <a:spcPts val="0"/>
              </a:spcBef>
              <a:spcAft>
                <a:spcPts val="0"/>
              </a:spcAft>
              <a:buClr>
                <a:schemeClr val="dk1"/>
              </a:buClr>
              <a:buSzPts val="930"/>
              <a:buFont typeface="Calibri"/>
              <a:buNone/>
            </a:pPr>
            <a:r>
              <a:t/>
            </a:r>
            <a:endParaRPr i="1" sz="930"/>
          </a:p>
          <a:p>
            <a:pPr indent="0" lvl="0" marL="0" rtl="0" algn="l">
              <a:lnSpc>
                <a:spcPct val="60000"/>
              </a:lnSpc>
              <a:spcBef>
                <a:spcPts val="0"/>
              </a:spcBef>
              <a:spcAft>
                <a:spcPts val="0"/>
              </a:spcAft>
              <a:buClr>
                <a:schemeClr val="dk1"/>
              </a:buClr>
              <a:buSzPts val="759"/>
              <a:buFont typeface="Calibri"/>
              <a:buNone/>
            </a:pPr>
            <a:r>
              <a:t/>
            </a:r>
            <a:endParaRPr b="0" sz="759"/>
          </a:p>
          <a:p>
            <a:pPr indent="0" lvl="0" marL="0" rtl="0" algn="l">
              <a:lnSpc>
                <a:spcPct val="60000"/>
              </a:lnSpc>
              <a:spcBef>
                <a:spcPts val="0"/>
              </a:spcBef>
              <a:spcAft>
                <a:spcPts val="0"/>
              </a:spcAft>
              <a:buClr>
                <a:schemeClr val="dk1"/>
              </a:buClr>
              <a:buSzPts val="759"/>
              <a:buFont typeface="Calibri"/>
              <a:buNone/>
            </a:pPr>
            <a:r>
              <a:rPr b="0" lang="en-US" sz="759"/>
              <a:t>Let’s see what happens when we increase the number of trials to </a:t>
            </a:r>
            <a:endParaRPr/>
          </a:p>
          <a:p>
            <a:pPr indent="0" lvl="0" marL="0" rtl="0" algn="l">
              <a:lnSpc>
                <a:spcPct val="60000"/>
              </a:lnSpc>
              <a:spcBef>
                <a:spcPts val="0"/>
              </a:spcBef>
              <a:spcAft>
                <a:spcPts val="0"/>
              </a:spcAft>
              <a:buClr>
                <a:schemeClr val="dk1"/>
              </a:buClr>
              <a:buSzPts val="759"/>
              <a:buFont typeface="Calibri"/>
              <a:buNone/>
            </a:pPr>
            <a:r>
              <a:t/>
            </a:r>
            <a:endParaRPr b="0" sz="759"/>
          </a:p>
          <a:p>
            <a:pPr indent="0" lvl="0" marL="0" rtl="0" algn="l">
              <a:lnSpc>
                <a:spcPct val="60000"/>
              </a:lnSpc>
              <a:spcBef>
                <a:spcPts val="0"/>
              </a:spcBef>
              <a:spcAft>
                <a:spcPts val="0"/>
              </a:spcAft>
              <a:buClr>
                <a:schemeClr val="dk1"/>
              </a:buClr>
              <a:buSzPts val="759"/>
              <a:buFont typeface="Calibri"/>
              <a:buNone/>
            </a:pPr>
            <a:r>
              <a:rPr b="0" lang="en-US" sz="759"/>
              <a:t>*Click 10,</a:t>
            </a:r>
            <a:endParaRPr/>
          </a:p>
          <a:p>
            <a:pPr indent="0" lvl="0" marL="0" rtl="0" algn="l">
              <a:lnSpc>
                <a:spcPct val="60000"/>
              </a:lnSpc>
              <a:spcBef>
                <a:spcPts val="0"/>
              </a:spcBef>
              <a:spcAft>
                <a:spcPts val="0"/>
              </a:spcAft>
              <a:buClr>
                <a:schemeClr val="dk1"/>
              </a:buClr>
              <a:buSzPts val="759"/>
              <a:buFont typeface="Calibri"/>
              <a:buNone/>
            </a:pPr>
            <a:r>
              <a:rPr b="0" lang="en-US" sz="759"/>
              <a:t>*Click  20, </a:t>
            </a:r>
            <a:endParaRPr/>
          </a:p>
          <a:p>
            <a:pPr indent="0" lvl="0" marL="0" rtl="0" algn="l">
              <a:lnSpc>
                <a:spcPct val="60000"/>
              </a:lnSpc>
              <a:spcBef>
                <a:spcPts val="0"/>
              </a:spcBef>
              <a:spcAft>
                <a:spcPts val="0"/>
              </a:spcAft>
              <a:buClr>
                <a:schemeClr val="dk1"/>
              </a:buClr>
              <a:buSzPts val="759"/>
              <a:buFont typeface="Calibri"/>
              <a:buNone/>
            </a:pPr>
            <a:r>
              <a:rPr b="0" lang="en-US" sz="759"/>
              <a:t>*Click and even 40 trials!</a:t>
            </a:r>
            <a:endParaRPr/>
          </a:p>
          <a:p>
            <a:pPr indent="0" lvl="0" marL="0" rtl="0" algn="l">
              <a:lnSpc>
                <a:spcPct val="60000"/>
              </a:lnSpc>
              <a:spcBef>
                <a:spcPts val="0"/>
              </a:spcBef>
              <a:spcAft>
                <a:spcPts val="0"/>
              </a:spcAft>
              <a:buClr>
                <a:schemeClr val="dk1"/>
              </a:buClr>
              <a:buSzPts val="759"/>
              <a:buFont typeface="Calibri"/>
              <a:buNone/>
            </a:pPr>
            <a:r>
              <a:t/>
            </a:r>
            <a:endParaRPr b="0" sz="759"/>
          </a:p>
          <a:p>
            <a:pPr indent="0" lvl="0" marL="0" rtl="0" algn="l">
              <a:lnSpc>
                <a:spcPct val="60000"/>
              </a:lnSpc>
              <a:spcBef>
                <a:spcPts val="0"/>
              </a:spcBef>
              <a:spcAft>
                <a:spcPts val="0"/>
              </a:spcAft>
              <a:buClr>
                <a:schemeClr val="dk1"/>
              </a:buClr>
              <a:buSzPts val="759"/>
              <a:buFont typeface="Calibri"/>
              <a:buNone/>
            </a:pPr>
            <a:r>
              <a:rPr b="0" lang="en-US" sz="759"/>
              <a:t>QUESTION: Why do you think the signal gets less noisy when we average the trials?</a:t>
            </a:r>
            <a:endParaRPr/>
          </a:p>
          <a:p>
            <a:pPr indent="0" lvl="0" marL="0" marR="0" rtl="0" algn="l">
              <a:lnSpc>
                <a:spcPct val="60000"/>
              </a:lnSpc>
              <a:spcBef>
                <a:spcPts val="0"/>
              </a:spcBef>
              <a:spcAft>
                <a:spcPts val="0"/>
              </a:spcAft>
              <a:buClr>
                <a:srgbClr val="FF0000"/>
              </a:buClr>
              <a:buSzPts val="980"/>
              <a:buFont typeface="Calibri"/>
              <a:buNone/>
            </a:pPr>
            <a:r>
              <a:rPr b="0" lang="en-US" sz="759">
                <a:solidFill>
                  <a:srgbClr val="FF0000"/>
                </a:solidFill>
              </a:rPr>
              <a:t>  ANSWER: As the number of trials increase, the data look more and more like the true signal because the asynchronous noise is canceling out. </a:t>
            </a:r>
            <a:r>
              <a:rPr b="0" lang="en-US" sz="775">
                <a:solidFill>
                  <a:srgbClr val="FF0000"/>
                </a:solidFill>
              </a:rPr>
              <a:t> </a:t>
            </a:r>
            <a:r>
              <a:rPr b="0" lang="en-US" sz="759"/>
              <a:t>Because the ERP wave is synced to the event, the signal has roughly the same shape and timing across trials, and therefore the signal stays consistent when they are averaged together.  Because the noise is random and is not synced with the onset of the trial, the shape and timing of the noise varies over trials thus the noise gets weaker during averaging (e.g., noisy peaks will cancel noisy troughs if they are aligned).</a:t>
            </a:r>
            <a:endParaRPr/>
          </a:p>
          <a:p>
            <a:pPr indent="0" lvl="0" marL="0" rtl="0" algn="l">
              <a:lnSpc>
                <a:spcPct val="60000"/>
              </a:lnSpc>
              <a:spcBef>
                <a:spcPts val="0"/>
              </a:spcBef>
              <a:spcAft>
                <a:spcPts val="0"/>
              </a:spcAft>
              <a:buClr>
                <a:schemeClr val="dk1"/>
              </a:buClr>
              <a:buSzPts val="759"/>
              <a:buFont typeface="Calibri"/>
              <a:buNone/>
            </a:pPr>
            <a:r>
              <a:t/>
            </a:r>
            <a:endParaRPr b="1" i="1" sz="759">
              <a:solidFill>
                <a:srgbClr val="FF0000"/>
              </a:solidFill>
            </a:endParaRPr>
          </a:p>
          <a:p>
            <a:pPr indent="0" lvl="0" marL="0" rtl="0" algn="l">
              <a:lnSpc>
                <a:spcPct val="60000"/>
              </a:lnSpc>
              <a:spcBef>
                <a:spcPts val="0"/>
              </a:spcBef>
              <a:spcAft>
                <a:spcPts val="0"/>
              </a:spcAft>
              <a:buClr>
                <a:srgbClr val="FF0000"/>
              </a:buClr>
              <a:buSzPts val="759"/>
              <a:buFont typeface="Calibri"/>
              <a:buNone/>
            </a:pPr>
            <a:r>
              <a:rPr b="0" i="1" lang="en-US" sz="759">
                <a:solidFill>
                  <a:srgbClr val="FF0000"/>
                </a:solidFill>
              </a:rPr>
              <a:t>	</a:t>
            </a:r>
            <a:endParaRPr b="1" sz="759">
              <a:solidFill>
                <a:srgbClr val="C00000"/>
              </a:solidFill>
            </a:endParaRPr>
          </a:p>
          <a:p>
            <a:pPr indent="0" lvl="2" marL="914400" rtl="0" algn="l">
              <a:lnSpc>
                <a:spcPct val="60000"/>
              </a:lnSpc>
              <a:spcBef>
                <a:spcPts val="0"/>
              </a:spcBef>
              <a:spcAft>
                <a:spcPts val="0"/>
              </a:spcAft>
              <a:buClr>
                <a:srgbClr val="C00000"/>
              </a:buClr>
              <a:buSzPts val="759"/>
              <a:buFont typeface="Calibri"/>
              <a:buNone/>
            </a:pPr>
            <a:r>
              <a:rPr b="1" lang="en-US" sz="759">
                <a:solidFill>
                  <a:srgbClr val="C00000"/>
                </a:solidFill>
              </a:rPr>
              <a:t>NOTECARD ACTIVITY: </a:t>
            </a:r>
            <a:endParaRPr/>
          </a:p>
          <a:p>
            <a:pPr indent="0" lvl="2" marL="914400" rtl="0" algn="l">
              <a:lnSpc>
                <a:spcPct val="60000"/>
              </a:lnSpc>
              <a:spcBef>
                <a:spcPts val="0"/>
              </a:spcBef>
              <a:spcAft>
                <a:spcPts val="0"/>
              </a:spcAft>
              <a:buClr>
                <a:srgbClr val="C00000"/>
              </a:buClr>
              <a:buSzPts val="759"/>
              <a:buFont typeface="Calibri"/>
              <a:buNone/>
            </a:pPr>
            <a:r>
              <a:rPr b="1" lang="en-US" sz="759">
                <a:solidFill>
                  <a:srgbClr val="C00000"/>
                </a:solidFill>
              </a:rPr>
              <a:t>Let’s try an activity to give you a sense of how this works. </a:t>
            </a:r>
            <a:endParaRPr sz="930"/>
          </a:p>
          <a:p>
            <a:pPr indent="0" lvl="2" marL="914400" rtl="0" algn="l">
              <a:lnSpc>
                <a:spcPct val="60000"/>
              </a:lnSpc>
              <a:spcBef>
                <a:spcPts val="0"/>
              </a:spcBef>
              <a:spcAft>
                <a:spcPts val="0"/>
              </a:spcAft>
              <a:buClr>
                <a:srgbClr val="C00000"/>
              </a:buClr>
              <a:buSzPts val="759"/>
              <a:buFont typeface="Calibri"/>
              <a:buNone/>
            </a:pPr>
            <a:r>
              <a:rPr lang="en-US" sz="759">
                <a:solidFill>
                  <a:srgbClr val="C00000"/>
                </a:solidFill>
              </a:rPr>
              <a:t>&gt;&gt;Give students 4 x 6 cards.  The first word on the card is different on every card.  The second word is the same on 20% of the cards.  The 3</a:t>
            </a:r>
            <a:r>
              <a:rPr baseline="30000" lang="en-US" sz="759">
                <a:solidFill>
                  <a:srgbClr val="C00000"/>
                </a:solidFill>
              </a:rPr>
              <a:t>rd</a:t>
            </a:r>
            <a:r>
              <a:rPr lang="en-US" sz="759">
                <a:solidFill>
                  <a:srgbClr val="C00000"/>
                </a:solidFill>
              </a:rPr>
              <a:t> word is the same on 50% of the cards.  </a:t>
            </a:r>
            <a:endParaRPr sz="930"/>
          </a:p>
          <a:p>
            <a:pPr indent="-285750" lvl="3" marL="1657350" rtl="0" algn="l">
              <a:lnSpc>
                <a:spcPct val="60000"/>
              </a:lnSpc>
              <a:spcBef>
                <a:spcPts val="0"/>
              </a:spcBef>
              <a:spcAft>
                <a:spcPts val="0"/>
              </a:spcAft>
              <a:buClr>
                <a:srgbClr val="C00000"/>
              </a:buClr>
              <a:buSzPts val="980"/>
              <a:buFont typeface="Arial"/>
              <a:buChar char="•"/>
            </a:pPr>
            <a:r>
              <a:rPr lang="en-US" sz="759">
                <a:solidFill>
                  <a:srgbClr val="C00000"/>
                </a:solidFill>
              </a:rPr>
              <a:t>When you came in today you were given a card with 3 words on it.  </a:t>
            </a:r>
            <a:endParaRPr sz="930"/>
          </a:p>
          <a:p>
            <a:pPr indent="-285750" lvl="3" marL="1657350" rtl="0" algn="l">
              <a:lnSpc>
                <a:spcPct val="60000"/>
              </a:lnSpc>
              <a:spcBef>
                <a:spcPts val="0"/>
              </a:spcBef>
              <a:spcAft>
                <a:spcPts val="0"/>
              </a:spcAft>
              <a:buClr>
                <a:srgbClr val="C00000"/>
              </a:buClr>
              <a:buSzPts val="980"/>
              <a:buFont typeface="Arial"/>
              <a:buChar char="•"/>
            </a:pPr>
            <a:r>
              <a:rPr lang="en-US" sz="759">
                <a:solidFill>
                  <a:srgbClr val="C00000"/>
                </a:solidFill>
              </a:rPr>
              <a:t>When I say “GO” I want each of you to say aloud the first word.</a:t>
            </a:r>
            <a:endParaRPr sz="930"/>
          </a:p>
          <a:p>
            <a:pPr indent="-285750" lvl="4" marL="2114550" rtl="0" algn="l">
              <a:lnSpc>
                <a:spcPct val="60000"/>
              </a:lnSpc>
              <a:spcBef>
                <a:spcPts val="0"/>
              </a:spcBef>
              <a:spcAft>
                <a:spcPts val="0"/>
              </a:spcAft>
              <a:buClr>
                <a:srgbClr val="C00000"/>
              </a:buClr>
              <a:buSzPts val="980"/>
              <a:buFont typeface="Arial"/>
              <a:buChar char="•"/>
            </a:pPr>
            <a:r>
              <a:rPr b="1" lang="en-US" sz="759">
                <a:solidFill>
                  <a:srgbClr val="C00000"/>
                </a:solidFill>
              </a:rPr>
              <a:t>What did you hear?  If you wanted to hear your word better, what would you have to do?</a:t>
            </a:r>
            <a:endParaRPr sz="930"/>
          </a:p>
          <a:p>
            <a:pPr indent="-285750" lvl="3" marL="1657350" rtl="0" algn="l">
              <a:lnSpc>
                <a:spcPct val="60000"/>
              </a:lnSpc>
              <a:spcBef>
                <a:spcPts val="0"/>
              </a:spcBef>
              <a:spcAft>
                <a:spcPts val="0"/>
              </a:spcAft>
              <a:buClr>
                <a:srgbClr val="C00000"/>
              </a:buClr>
              <a:buSzPts val="980"/>
              <a:buFont typeface="Arial"/>
              <a:buChar char="•"/>
            </a:pPr>
            <a:r>
              <a:rPr lang="en-US" sz="759">
                <a:solidFill>
                  <a:srgbClr val="C00000"/>
                </a:solidFill>
              </a:rPr>
              <a:t>Now, when I say “GO”, I want each of you to say aloud the </a:t>
            </a:r>
            <a:r>
              <a:rPr lang="en-US" sz="759" u="sng">
                <a:solidFill>
                  <a:srgbClr val="C00000"/>
                </a:solidFill>
              </a:rPr>
              <a:t>second</a:t>
            </a:r>
            <a:r>
              <a:rPr lang="en-US" sz="759">
                <a:solidFill>
                  <a:srgbClr val="C00000"/>
                </a:solidFill>
              </a:rPr>
              <a:t> word.</a:t>
            </a:r>
            <a:endParaRPr sz="930"/>
          </a:p>
          <a:p>
            <a:pPr indent="-285750" lvl="4" marL="2114550" rtl="0" algn="l">
              <a:lnSpc>
                <a:spcPct val="60000"/>
              </a:lnSpc>
              <a:spcBef>
                <a:spcPts val="0"/>
              </a:spcBef>
              <a:spcAft>
                <a:spcPts val="0"/>
              </a:spcAft>
              <a:buClr>
                <a:srgbClr val="C00000"/>
              </a:buClr>
              <a:buSzPts val="980"/>
              <a:buFont typeface="Arial"/>
              <a:buChar char="•"/>
            </a:pPr>
            <a:r>
              <a:rPr b="1" lang="en-US" sz="759">
                <a:solidFill>
                  <a:srgbClr val="C00000"/>
                </a:solidFill>
              </a:rPr>
              <a:t>What did you hear?  Did you hear one word a little better?</a:t>
            </a:r>
            <a:endParaRPr sz="930"/>
          </a:p>
          <a:p>
            <a:pPr indent="-285750" lvl="3" marL="1657350" rtl="0" algn="l">
              <a:lnSpc>
                <a:spcPct val="60000"/>
              </a:lnSpc>
              <a:spcBef>
                <a:spcPts val="0"/>
              </a:spcBef>
              <a:spcAft>
                <a:spcPts val="0"/>
              </a:spcAft>
              <a:buClr>
                <a:srgbClr val="C00000"/>
              </a:buClr>
              <a:buSzPts val="980"/>
              <a:buFont typeface="Arial"/>
              <a:buChar char="•"/>
            </a:pPr>
            <a:r>
              <a:rPr lang="en-US" sz="759">
                <a:solidFill>
                  <a:srgbClr val="C00000"/>
                </a:solidFill>
              </a:rPr>
              <a:t>OK, when I say “GO”, I want each of you to say aloud the </a:t>
            </a:r>
            <a:r>
              <a:rPr lang="en-US" sz="759" u="sng">
                <a:solidFill>
                  <a:srgbClr val="C00000"/>
                </a:solidFill>
              </a:rPr>
              <a:t>third</a:t>
            </a:r>
            <a:r>
              <a:rPr lang="en-US" sz="759">
                <a:solidFill>
                  <a:srgbClr val="C00000"/>
                </a:solidFill>
              </a:rPr>
              <a:t> word.</a:t>
            </a:r>
            <a:endParaRPr sz="930"/>
          </a:p>
          <a:p>
            <a:pPr indent="-285750" lvl="3" marL="2124075" rtl="0" algn="l">
              <a:lnSpc>
                <a:spcPct val="60000"/>
              </a:lnSpc>
              <a:spcBef>
                <a:spcPts val="0"/>
              </a:spcBef>
              <a:spcAft>
                <a:spcPts val="0"/>
              </a:spcAft>
              <a:buClr>
                <a:srgbClr val="C00000"/>
              </a:buClr>
              <a:buSzPts val="980"/>
              <a:buFont typeface="Arial"/>
              <a:buChar char="•"/>
            </a:pPr>
            <a:r>
              <a:rPr b="1" lang="en-US" sz="759">
                <a:solidFill>
                  <a:srgbClr val="C00000"/>
                </a:solidFill>
              </a:rPr>
              <a:t>What did you hear?  Why could you hear that word better?  </a:t>
            </a:r>
            <a:endParaRPr sz="930"/>
          </a:p>
          <a:p>
            <a:pPr indent="-223519" lvl="1" marL="1209675" rtl="0" algn="l">
              <a:lnSpc>
                <a:spcPct val="60000"/>
              </a:lnSpc>
              <a:spcBef>
                <a:spcPts val="0"/>
              </a:spcBef>
              <a:spcAft>
                <a:spcPts val="0"/>
              </a:spcAft>
              <a:buClr>
                <a:schemeClr val="dk1"/>
              </a:buClr>
              <a:buSzPts val="980"/>
              <a:buFont typeface="Arial"/>
              <a:buNone/>
            </a:pPr>
            <a:r>
              <a:t/>
            </a:r>
            <a:endParaRPr b="1" sz="759"/>
          </a:p>
          <a:p>
            <a:pPr indent="0" lvl="0" marL="0" rtl="0" algn="l">
              <a:lnSpc>
                <a:spcPct val="60000"/>
              </a:lnSpc>
              <a:spcBef>
                <a:spcPts val="0"/>
              </a:spcBef>
              <a:spcAft>
                <a:spcPts val="0"/>
              </a:spcAft>
              <a:buClr>
                <a:schemeClr val="dk1"/>
              </a:buClr>
              <a:buSzPts val="759"/>
              <a:buFont typeface="Calibri"/>
              <a:buNone/>
            </a:pPr>
            <a:r>
              <a:rPr b="1" lang="en-US" sz="759"/>
              <a:t> </a:t>
            </a:r>
            <a:endParaRPr sz="930"/>
          </a:p>
          <a:p>
            <a:pPr indent="0" lvl="0" marL="0" marR="0" rtl="0" algn="l">
              <a:lnSpc>
                <a:spcPct val="60000"/>
              </a:lnSpc>
              <a:spcBef>
                <a:spcPts val="0"/>
              </a:spcBef>
              <a:spcAft>
                <a:spcPts val="0"/>
              </a:spcAft>
              <a:buClr>
                <a:srgbClr val="FF0000"/>
              </a:buClr>
              <a:buSzPts val="980"/>
              <a:buFont typeface="Calibri"/>
              <a:buNone/>
            </a:pPr>
            <a:r>
              <a:rPr b="0" lang="en-US" sz="759">
                <a:solidFill>
                  <a:srgbClr val="FF0000"/>
                </a:solidFill>
              </a:rPr>
              <a:t>Now click through the slides to show how the signal emerges as you add more trials.  </a:t>
            </a:r>
            <a:endParaRPr/>
          </a:p>
          <a:p>
            <a:pPr indent="0" lvl="0" marL="0" marR="0" rtl="0" algn="l">
              <a:lnSpc>
                <a:spcPct val="60000"/>
              </a:lnSpc>
              <a:spcBef>
                <a:spcPts val="0"/>
              </a:spcBef>
              <a:spcAft>
                <a:spcPts val="0"/>
              </a:spcAft>
              <a:buClr>
                <a:srgbClr val="FF0000"/>
              </a:buClr>
              <a:buSzPts val="980"/>
              <a:buFont typeface="Calibri"/>
              <a:buNone/>
            </a:pPr>
            <a:r>
              <a:t/>
            </a:r>
            <a:endParaRPr b="1" sz="759">
              <a:solidFill>
                <a:srgbClr val="FF0000"/>
              </a:solidFill>
            </a:endParaRPr>
          </a:p>
          <a:p>
            <a:pPr indent="0" lvl="0" marL="0" marR="0" rtl="0" algn="l">
              <a:lnSpc>
                <a:spcPct val="60000"/>
              </a:lnSpc>
              <a:spcBef>
                <a:spcPts val="0"/>
              </a:spcBef>
              <a:spcAft>
                <a:spcPts val="0"/>
              </a:spcAft>
              <a:buClr>
                <a:schemeClr val="dk1"/>
              </a:buClr>
              <a:buSzPts val="980"/>
              <a:buFont typeface="Calibri"/>
              <a:buNone/>
            </a:pPr>
            <a:r>
              <a:t/>
            </a:r>
            <a:endParaRPr b="1" sz="759"/>
          </a:p>
          <a:p>
            <a:pPr indent="0" lvl="0" marL="0" marR="0" rtl="0" algn="l">
              <a:lnSpc>
                <a:spcPct val="60000"/>
              </a:lnSpc>
              <a:spcBef>
                <a:spcPts val="0"/>
              </a:spcBef>
              <a:spcAft>
                <a:spcPts val="0"/>
              </a:spcAft>
              <a:buClr>
                <a:schemeClr val="dk1"/>
              </a:buClr>
              <a:buSzPts val="980"/>
              <a:buFont typeface="Calibri"/>
              <a:buNone/>
            </a:pPr>
            <a:r>
              <a:t/>
            </a:r>
            <a:endParaRPr sz="930"/>
          </a:p>
          <a:p>
            <a:pPr indent="0" lvl="0" marL="0" marR="0" rtl="0" algn="l">
              <a:lnSpc>
                <a:spcPct val="60000"/>
              </a:lnSpc>
              <a:spcBef>
                <a:spcPts val="0"/>
              </a:spcBef>
              <a:spcAft>
                <a:spcPts val="0"/>
              </a:spcAft>
              <a:buClr>
                <a:schemeClr val="dk1"/>
              </a:buClr>
              <a:buSzPts val="980"/>
              <a:buFont typeface="Calibri"/>
              <a:buNone/>
            </a:pPr>
            <a:r>
              <a:t/>
            </a:r>
            <a:endParaRPr b="1" sz="759"/>
          </a:p>
          <a:p>
            <a:pPr indent="0" lvl="0" marL="0" marR="0" rtl="0" algn="l">
              <a:lnSpc>
                <a:spcPct val="80000"/>
              </a:lnSpc>
              <a:spcBef>
                <a:spcPts val="0"/>
              </a:spcBef>
              <a:spcAft>
                <a:spcPts val="0"/>
              </a:spcAft>
              <a:buClr>
                <a:schemeClr val="dk1"/>
              </a:buClr>
              <a:buSzPts val="775"/>
              <a:buFont typeface="Calibri"/>
              <a:buNone/>
            </a:pPr>
            <a:r>
              <a:rPr b="1" i="1" lang="en-US" sz="775"/>
              <a:t>Image Credits:</a:t>
            </a:r>
            <a:endParaRPr/>
          </a:p>
          <a:p>
            <a:pPr indent="0" lvl="0" marL="0" marR="0" rtl="0" algn="l">
              <a:lnSpc>
                <a:spcPct val="60000"/>
              </a:lnSpc>
              <a:spcBef>
                <a:spcPts val="0"/>
              </a:spcBef>
              <a:spcAft>
                <a:spcPts val="0"/>
              </a:spcAft>
              <a:buClr>
                <a:schemeClr val="dk1"/>
              </a:buClr>
              <a:buSzPts val="980"/>
              <a:buFont typeface="Calibri"/>
              <a:buNone/>
            </a:pPr>
            <a:r>
              <a:rPr b="0" lang="en-US" sz="759"/>
              <a:t>EEG Segments. </a:t>
            </a:r>
            <a:r>
              <a:rPr lang="en-US" sz="930">
                <a:solidFill>
                  <a:schemeClr val="dk1"/>
                </a:solidFill>
                <a:latin typeface="Calibri"/>
                <a:ea typeface="Calibri"/>
                <a:cs typeface="Calibri"/>
                <a:sym typeface="Calibri"/>
              </a:rPr>
              <a:t>From </a:t>
            </a:r>
            <a:r>
              <a:rPr i="1" lang="en-US" sz="930">
                <a:solidFill>
                  <a:schemeClr val="dk1"/>
                </a:solidFill>
                <a:latin typeface="Calibri"/>
                <a:ea typeface="Calibri"/>
                <a:cs typeface="Calibri"/>
                <a:sym typeface="Calibri"/>
              </a:rPr>
              <a:t>EEG segments over multiple trials </a:t>
            </a:r>
            <a:r>
              <a:rPr lang="en-US" sz="930">
                <a:solidFill>
                  <a:schemeClr val="dk1"/>
                </a:solidFill>
                <a:latin typeface="Calibri"/>
                <a:ea typeface="Calibri"/>
                <a:cs typeface="Calibri"/>
                <a:sym typeface="Calibri"/>
              </a:rPr>
              <a:t>[Image], by C. M. Bukach, J. W. Couperus, &amp; C. L. Reed, 2020. </a:t>
            </a:r>
            <a:r>
              <a:rPr lang="en-US" sz="930" u="sng">
                <a:solidFill>
                  <a:schemeClr val="dk1"/>
                </a:solidFill>
                <a:latin typeface="Calibri"/>
                <a:ea typeface="Calibri"/>
                <a:cs typeface="Calibri"/>
                <a:sym typeface="Calibri"/>
                <a:hlinkClick r:id="rId2">
                  <a:extLst>
                    <a:ext uri="{A12FA001-AC4F-418D-AE19-62706E023703}">
                      <ahyp:hlinkClr val="tx"/>
                    </a:ext>
                  </a:extLst>
                </a:hlinkClick>
              </a:rPr>
              <a:t>CC BY-NC-SA 4.0</a:t>
            </a:r>
            <a:r>
              <a:rPr lang="en-US" sz="930">
                <a:solidFill>
                  <a:schemeClr val="dk1"/>
                </a:solidFill>
                <a:latin typeface="Calibri"/>
                <a:ea typeface="Calibri"/>
                <a:cs typeface="Calibri"/>
                <a:sym typeface="Calibri"/>
              </a:rPr>
              <a:t>.</a:t>
            </a:r>
            <a:endParaRPr/>
          </a:p>
          <a:p>
            <a:pPr indent="0" lvl="0" marL="0" marR="0" rtl="0" algn="l">
              <a:lnSpc>
                <a:spcPct val="60000"/>
              </a:lnSpc>
              <a:spcBef>
                <a:spcPts val="0"/>
              </a:spcBef>
              <a:spcAft>
                <a:spcPts val="0"/>
              </a:spcAft>
              <a:buClr>
                <a:schemeClr val="dk1"/>
              </a:buClr>
              <a:buSzPts val="980"/>
              <a:buFont typeface="Calibri"/>
              <a:buNone/>
            </a:pPr>
            <a:r>
              <a:rPr lang="en-US" sz="930">
                <a:solidFill>
                  <a:schemeClr val="dk1"/>
                </a:solidFill>
                <a:latin typeface="Calibri"/>
                <a:ea typeface="Calibri"/>
                <a:cs typeface="Calibri"/>
                <a:sym typeface="Calibri"/>
              </a:rPr>
              <a:t>ERP Averages. From </a:t>
            </a:r>
            <a:r>
              <a:rPr i="1" lang="en-US" sz="930">
                <a:solidFill>
                  <a:schemeClr val="dk1"/>
                </a:solidFill>
                <a:latin typeface="Calibri"/>
                <a:ea typeface="Calibri"/>
                <a:cs typeface="Calibri"/>
                <a:sym typeface="Calibri"/>
              </a:rPr>
              <a:t>ERP averages over 3, 10, 20 and 40 trials </a:t>
            </a:r>
            <a:r>
              <a:rPr lang="en-US" sz="930">
                <a:solidFill>
                  <a:schemeClr val="dk1"/>
                </a:solidFill>
                <a:latin typeface="Calibri"/>
                <a:ea typeface="Calibri"/>
                <a:cs typeface="Calibri"/>
                <a:sym typeface="Calibri"/>
              </a:rPr>
              <a:t>[Image], by C. M. Bukach, J. W. Couperus, &amp; C. L. Reed, 2020. </a:t>
            </a:r>
            <a:r>
              <a:rPr lang="en-US" sz="930" u="sng">
                <a:solidFill>
                  <a:schemeClr val="dk1"/>
                </a:solidFill>
                <a:latin typeface="Calibri"/>
                <a:ea typeface="Calibri"/>
                <a:cs typeface="Calibri"/>
                <a:sym typeface="Calibri"/>
                <a:hlinkClick r:id="rId3">
                  <a:extLst>
                    <a:ext uri="{A12FA001-AC4F-418D-AE19-62706E023703}">
                      <ahyp:hlinkClr val="tx"/>
                    </a:ext>
                  </a:extLst>
                </a:hlinkClick>
              </a:rPr>
              <a:t>CC BY-NC-SA 4.0</a:t>
            </a:r>
            <a:r>
              <a:rPr lang="en-US" sz="930">
                <a:solidFill>
                  <a:schemeClr val="dk1"/>
                </a:solidFill>
                <a:latin typeface="Calibri"/>
                <a:ea typeface="Calibri"/>
                <a:cs typeface="Calibri"/>
                <a:sym typeface="Calibri"/>
              </a:rPr>
              <a:t>.</a:t>
            </a:r>
            <a:endParaRPr/>
          </a:p>
          <a:p>
            <a:pPr indent="0" lvl="0" marL="0" marR="0" rtl="0" algn="l">
              <a:lnSpc>
                <a:spcPct val="60000"/>
              </a:lnSpc>
              <a:spcBef>
                <a:spcPts val="0"/>
              </a:spcBef>
              <a:spcAft>
                <a:spcPts val="0"/>
              </a:spcAft>
              <a:buClr>
                <a:schemeClr val="dk1"/>
              </a:buClr>
              <a:buSzPts val="980"/>
              <a:buFont typeface="Calibri"/>
              <a:buNone/>
            </a:pPr>
            <a:r>
              <a:t/>
            </a:r>
            <a:endParaRPr b="0" sz="759"/>
          </a:p>
          <a:p>
            <a:pPr indent="0" lvl="0" marL="0" rtl="0" algn="l">
              <a:lnSpc>
                <a:spcPct val="60000"/>
              </a:lnSpc>
              <a:spcBef>
                <a:spcPts val="0"/>
              </a:spcBef>
              <a:spcAft>
                <a:spcPts val="0"/>
              </a:spcAft>
              <a:buClr>
                <a:schemeClr val="dk1"/>
              </a:buClr>
              <a:buSzPts val="650"/>
              <a:buFont typeface="Calibri"/>
              <a:buNone/>
            </a:pPr>
            <a:r>
              <a:t/>
            </a:r>
            <a:endParaRPr b="1" sz="650"/>
          </a:p>
          <a:p>
            <a:pPr indent="0" lvl="0" marL="0" rtl="0" algn="l">
              <a:lnSpc>
                <a:spcPct val="60000"/>
              </a:lnSpc>
              <a:spcBef>
                <a:spcPts val="0"/>
              </a:spcBef>
              <a:spcAft>
                <a:spcPts val="0"/>
              </a:spcAft>
              <a:buClr>
                <a:schemeClr val="dk1"/>
              </a:buClr>
              <a:buSzPts val="650"/>
              <a:buFont typeface="Calibri"/>
              <a:buNone/>
            </a:pPr>
            <a:r>
              <a:t/>
            </a:r>
            <a:endParaRPr sz="650"/>
          </a:p>
        </p:txBody>
      </p:sp>
      <p:sp>
        <p:nvSpPr>
          <p:cNvPr id="559" name="Google Shape;55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560" name="Google Shape;560;p2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Module 1 EEG/ERP Overview</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OPTIONAL SLIDE: This video clip shows the raw eeg (top frame) plus a building average (bottom frame) in response to a flashing checkerboard.  The checkerboard flashes at 2 hz, which means that it flashes twice per second, or every 500 ms.   The data window is 2 seconds long, so it will flash 4 times in the EEG/ERP window.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1" lang="en-US"/>
              <a:t>Image Credits:</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Video example of ERP averaging. From </a:t>
            </a:r>
            <a:r>
              <a:rPr b="0" i="1" lang="en-US" sz="1200" u="none" cap="none" strike="noStrike">
                <a:solidFill>
                  <a:schemeClr val="dk1"/>
                </a:solidFill>
                <a:latin typeface="Calibri"/>
                <a:ea typeface="Calibri"/>
                <a:cs typeface="Calibri"/>
                <a:sym typeface="Calibri"/>
              </a:rPr>
              <a:t>Visually evoked potentials (VEP)</a:t>
            </a:r>
            <a:r>
              <a:rPr b="0" i="0" lang="en-US" sz="1200" u="none" cap="none" strike="noStrike">
                <a:solidFill>
                  <a:schemeClr val="dk1"/>
                </a:solidFill>
                <a:latin typeface="Calibri"/>
                <a:ea typeface="Calibri"/>
                <a:cs typeface="Calibri"/>
                <a:sym typeface="Calibri"/>
              </a:rPr>
              <a:t> [Video] by V. Georgiadou, &amp; B. Porr, 2013 (</a:t>
            </a:r>
            <a:r>
              <a:rPr b="0" i="0" lang="en-US" sz="1200" u="sng" cap="none" strike="noStrike">
                <a:solidFill>
                  <a:schemeClr val="dk1"/>
                </a:solidFill>
                <a:latin typeface="Calibri"/>
                <a:ea typeface="Calibri"/>
                <a:cs typeface="Calibri"/>
                <a:sym typeface="Calibri"/>
                <a:hlinkClick r:id="rId2">
                  <a:extLst>
                    <a:ext uri="{A12FA001-AC4F-418D-AE19-62706E023703}">
                      <ahyp:hlinkClr val="tx"/>
                    </a:ext>
                  </a:extLst>
                </a:hlinkClick>
              </a:rPr>
              <a:t>https://youtu.be/iXXxL0EOJqs</a:t>
            </a:r>
            <a:r>
              <a:rPr b="0" i="0" lang="en-US" sz="1200" u="none" cap="none" strike="noStrike">
                <a:solidFill>
                  <a:schemeClr val="dk1"/>
                </a:solidFill>
                <a:latin typeface="Calibri"/>
                <a:ea typeface="Calibri"/>
                <a:cs typeface="Calibri"/>
                <a:sym typeface="Calibri"/>
              </a:rPr>
              <a:t>). </a:t>
            </a:r>
            <a:r>
              <a:rPr b="0" i="0" lang="en-US" sz="1200" u="sng" cap="none" strike="noStrike">
                <a:solidFill>
                  <a:schemeClr val="dk1"/>
                </a:solidFill>
                <a:latin typeface="Calibri"/>
                <a:ea typeface="Calibri"/>
                <a:cs typeface="Calibri"/>
                <a:sym typeface="Calibri"/>
                <a:hlinkClick r:id="rId3">
                  <a:extLst>
                    <a:ext uri="{A12FA001-AC4F-418D-AE19-62706E023703}">
                      <ahyp:hlinkClr val="tx"/>
                    </a:ext>
                  </a:extLst>
                </a:hlinkClick>
              </a:rPr>
              <a:t>CC BY-NC-SA 4.0</a:t>
            </a:r>
            <a:r>
              <a:rPr b="0" i="0" lang="en-US" sz="1200" u="none" cap="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Raw EEG and building averages. From </a:t>
            </a:r>
            <a:r>
              <a:rPr b="0" i="1" lang="en-US" sz="1200" u="none" cap="none" strike="noStrike">
                <a:solidFill>
                  <a:schemeClr val="dk1"/>
                </a:solidFill>
                <a:latin typeface="Calibri"/>
                <a:ea typeface="Calibri"/>
                <a:cs typeface="Calibri"/>
                <a:sym typeface="Calibri"/>
              </a:rPr>
              <a:t>Visually evoked potentials (VEP)</a:t>
            </a:r>
            <a:r>
              <a:rPr b="0" i="0" lang="en-US" sz="1200" u="none" cap="none" strike="noStrike">
                <a:solidFill>
                  <a:schemeClr val="dk1"/>
                </a:solidFill>
                <a:latin typeface="Calibri"/>
                <a:ea typeface="Calibri"/>
                <a:cs typeface="Calibri"/>
                <a:sym typeface="Calibri"/>
              </a:rPr>
              <a:t> [Video] by V. Georgiadou, &amp; B. Porr, 2013 (</a:t>
            </a: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https://youtu.be/iXXxL0EOJqs</a:t>
            </a:r>
            <a:r>
              <a:rPr b="0" i="0" lang="en-US" sz="1200" u="none" cap="none" strike="noStrike">
                <a:solidFill>
                  <a:schemeClr val="dk1"/>
                </a:solidFill>
                <a:latin typeface="Calibri"/>
                <a:ea typeface="Calibri"/>
                <a:cs typeface="Calibri"/>
                <a:sym typeface="Calibri"/>
              </a:rPr>
              <a:t>). </a:t>
            </a:r>
            <a:r>
              <a:rPr b="0" i="0" lang="en-US" sz="1200" u="sng" cap="none" strike="noStrike">
                <a:solidFill>
                  <a:schemeClr val="dk1"/>
                </a:solidFill>
                <a:latin typeface="Calibri"/>
                <a:ea typeface="Calibri"/>
                <a:cs typeface="Calibri"/>
                <a:sym typeface="Calibri"/>
                <a:hlinkClick r:id="rId5">
                  <a:extLst>
                    <a:ext uri="{A12FA001-AC4F-418D-AE19-62706E023703}">
                      <ahyp:hlinkClr val="tx"/>
                    </a:ext>
                  </a:extLst>
                </a:hlinkClick>
              </a:rPr>
              <a:t>CC BY-NC-SA 4.0</a:t>
            </a:r>
            <a:r>
              <a:rPr b="0" i="0" lang="en-US" sz="1200" u="none" cap="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Checkerboard flashing at 2hz. From </a:t>
            </a:r>
            <a:r>
              <a:rPr b="0" i="1" lang="en-US" sz="1200" u="none" cap="none" strike="noStrike">
                <a:solidFill>
                  <a:schemeClr val="dk1"/>
                </a:solidFill>
                <a:latin typeface="Calibri"/>
                <a:ea typeface="Calibri"/>
                <a:cs typeface="Calibri"/>
                <a:sym typeface="Calibri"/>
              </a:rPr>
              <a:t>Visually evoked potentials (VEP)</a:t>
            </a:r>
            <a:r>
              <a:rPr b="0" i="0" lang="en-US" sz="1200" u="none" cap="none" strike="noStrike">
                <a:solidFill>
                  <a:schemeClr val="dk1"/>
                </a:solidFill>
                <a:latin typeface="Calibri"/>
                <a:ea typeface="Calibri"/>
                <a:cs typeface="Calibri"/>
                <a:sym typeface="Calibri"/>
              </a:rPr>
              <a:t> [Video] by V. Georgiadou, &amp; B. Porr, 2013 (</a:t>
            </a:r>
            <a:r>
              <a:rPr b="0" i="0" lang="en-US" sz="1200" u="sng" cap="none" strike="noStrike">
                <a:solidFill>
                  <a:schemeClr val="dk1"/>
                </a:solidFill>
                <a:latin typeface="Calibri"/>
                <a:ea typeface="Calibri"/>
                <a:cs typeface="Calibri"/>
                <a:sym typeface="Calibri"/>
                <a:hlinkClick r:id="rId6">
                  <a:extLst>
                    <a:ext uri="{A12FA001-AC4F-418D-AE19-62706E023703}">
                      <ahyp:hlinkClr val="tx"/>
                    </a:ext>
                  </a:extLst>
                </a:hlinkClick>
              </a:rPr>
              <a:t>https://youtu.be/iXXxL0EOJqs</a:t>
            </a:r>
            <a:r>
              <a:rPr b="0" i="0" lang="en-US" sz="1200" u="none" cap="none" strike="noStrike">
                <a:solidFill>
                  <a:schemeClr val="dk1"/>
                </a:solidFill>
                <a:latin typeface="Calibri"/>
                <a:ea typeface="Calibri"/>
                <a:cs typeface="Calibri"/>
                <a:sym typeface="Calibri"/>
              </a:rPr>
              <a:t>). </a:t>
            </a:r>
            <a:r>
              <a:rPr b="0" i="0" lang="en-US" sz="1200" u="sng" cap="none" strike="noStrike">
                <a:solidFill>
                  <a:schemeClr val="dk1"/>
                </a:solidFill>
                <a:latin typeface="Calibri"/>
                <a:ea typeface="Calibri"/>
                <a:cs typeface="Calibri"/>
                <a:sym typeface="Calibri"/>
                <a:hlinkClick r:id="rId7">
                  <a:extLst>
                    <a:ext uri="{A12FA001-AC4F-418D-AE19-62706E023703}">
                      <ahyp:hlinkClr val="tx"/>
                    </a:ext>
                  </a:extLst>
                </a:hlinkClick>
              </a:rPr>
              <a:t>CC BY-NC-SA 4.0</a:t>
            </a:r>
            <a:r>
              <a:rPr b="0" i="0" lang="en-US" sz="1200" u="none" cap="none" strike="noStrik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1200"/>
              <a:buFont typeface="Calibri"/>
              <a:buNone/>
            </a:pPr>
            <a:r>
              <a:t/>
            </a:r>
            <a:endParaRPr b="1" i="1"/>
          </a:p>
        </p:txBody>
      </p:sp>
      <p:sp>
        <p:nvSpPr>
          <p:cNvPr id="604" name="Google Shape;60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variety of methods help us understand behavior and the cognitive and neural processes that underlie our behavior.  Each methodological approach tells us something slightly different, and converging methods help us to build a more complete understanding.</a:t>
            </a:r>
            <a:endParaRPr/>
          </a:p>
          <a:p>
            <a:pPr indent="0" lvl="0" marL="0" rtl="0" algn="l">
              <a:spcBef>
                <a:spcPts val="0"/>
              </a:spcBef>
              <a:spcAft>
                <a:spcPts val="0"/>
              </a:spcAft>
              <a:buNone/>
            </a:pPr>
            <a:r>
              <a:rPr lang="en-US"/>
              <a:t>1. *CLICK. Behavioral studies are great for studying questions about WHAT behavioral effects exist, and for testing cognitive models that link cognition to behavior.</a:t>
            </a:r>
            <a:endParaRPr/>
          </a:p>
          <a:p>
            <a:pPr indent="0" lvl="0" marL="0" rtl="0" algn="l">
              <a:spcBef>
                <a:spcPts val="0"/>
              </a:spcBef>
              <a:spcAft>
                <a:spcPts val="0"/>
              </a:spcAft>
              <a:buNone/>
            </a:pPr>
            <a:r>
              <a:rPr lang="en-US"/>
              <a:t>2. *CLICK. Functional imaging studies such as fMRI are great for studying questions about WHERE cognitive processes are happening in the brain, and their neural connections. </a:t>
            </a:r>
            <a:endParaRPr/>
          </a:p>
          <a:p>
            <a:pPr indent="0" lvl="0" marL="0" rtl="0" algn="l">
              <a:spcBef>
                <a:spcPts val="0"/>
              </a:spcBef>
              <a:spcAft>
                <a:spcPts val="0"/>
              </a:spcAft>
              <a:buNone/>
            </a:pPr>
            <a:r>
              <a:rPr lang="en-US"/>
              <a:t>3. *CLICK. EEG/ERP methods are great for asking questions about WHEN cognitive processes occur, and for linking cognitive processes to brain activity</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1" lang="en-US"/>
              <a:t>Image Credits:</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Behavioral Methods. </a:t>
            </a:r>
            <a:r>
              <a:rPr lang="en-US" sz="1200">
                <a:solidFill>
                  <a:schemeClr val="dk1"/>
                </a:solidFill>
                <a:latin typeface="Calibri"/>
                <a:ea typeface="Calibri"/>
                <a:cs typeface="Calibri"/>
                <a:sym typeface="Calibri"/>
              </a:rPr>
              <a:t>From </a:t>
            </a:r>
            <a:r>
              <a:rPr i="1" lang="en-US" sz="1200">
                <a:solidFill>
                  <a:schemeClr val="dk1"/>
                </a:solidFill>
                <a:latin typeface="Calibri"/>
                <a:ea typeface="Calibri"/>
                <a:cs typeface="Calibri"/>
                <a:sym typeface="Calibri"/>
              </a:rPr>
              <a:t>Competition race sport run </a:t>
            </a:r>
            <a:r>
              <a:rPr lang="en-US" sz="1200">
                <a:solidFill>
                  <a:schemeClr val="dk1"/>
                </a:solidFill>
                <a:latin typeface="Calibri"/>
                <a:ea typeface="Calibri"/>
                <a:cs typeface="Calibri"/>
                <a:sym typeface="Calibri"/>
              </a:rPr>
              <a:t>[ClipArt] by [Peggy_Marco], n.d., Pixabay (</a:t>
            </a:r>
            <a:r>
              <a:rPr lang="en-US" sz="1200" u="sng">
                <a:solidFill>
                  <a:schemeClr val="dk1"/>
                </a:solidFill>
                <a:latin typeface="Calibri"/>
                <a:ea typeface="Calibri"/>
                <a:cs typeface="Calibri"/>
                <a:sym typeface="Calibri"/>
                <a:hlinkClick r:id="rId2">
                  <a:extLst>
                    <a:ext uri="{A12FA001-AC4F-418D-AE19-62706E023703}">
                      <ahyp:hlinkClr val="tx"/>
                    </a:ext>
                  </a:extLst>
                </a:hlinkClick>
              </a:rPr>
              <a:t>https://pixabay.com/illustrations/speech-balloon-talk-bubble-1019777/</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3">
                  <a:extLst>
                    <a:ext uri="{A12FA001-AC4F-418D-AE19-62706E023703}">
                      <ahyp:hlinkClr val="tx"/>
                    </a:ext>
                  </a:extLst>
                </a:hlinkClick>
              </a:rPr>
              <a:t>CC0 1.0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Functional Imaging Methods.</a:t>
            </a:r>
            <a:r>
              <a:rPr lang="en-US" sz="1200">
                <a:solidFill>
                  <a:schemeClr val="dk1"/>
                </a:solidFill>
                <a:latin typeface="Calibri"/>
                <a:ea typeface="Calibri"/>
                <a:cs typeface="Calibri"/>
                <a:sym typeface="Calibri"/>
              </a:rPr>
              <a:t> From </a:t>
            </a:r>
            <a:r>
              <a:rPr i="1" lang="en-US" sz="1200">
                <a:solidFill>
                  <a:schemeClr val="dk1"/>
                </a:solidFill>
                <a:latin typeface="Calibri"/>
                <a:ea typeface="Calibri"/>
                <a:cs typeface="Calibri"/>
                <a:sym typeface="Calibri"/>
              </a:rPr>
              <a:t>Amygdala activation</a:t>
            </a:r>
            <a:r>
              <a:rPr lang="en-US" sz="1200">
                <a:solidFill>
                  <a:schemeClr val="dk1"/>
                </a:solidFill>
                <a:latin typeface="Calibri"/>
                <a:ea typeface="Calibri"/>
                <a:cs typeface="Calibri"/>
                <a:sym typeface="Calibri"/>
              </a:rPr>
              <a:t> [Image] by G. Konstantina, 2017, Wikimedia Commons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https://en.m.wikipedia.org/wiki/File:Amygdala_activation.jpg</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5">
                  <a:extLst>
                    <a:ext uri="{A12FA001-AC4F-418D-AE19-62706E023703}">
                      <ahyp:hlinkClr val="tx"/>
                    </a:ext>
                  </a:extLst>
                </a:hlinkClick>
              </a:rPr>
              <a:t>CC BY-SA 4.0</a:t>
            </a:r>
            <a:r>
              <a:rPr lang="en-US" sz="1200">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EEG/ERP Methods.</a:t>
            </a:r>
            <a:r>
              <a:rPr lang="en-US" sz="1200">
                <a:solidFill>
                  <a:schemeClr val="dk1"/>
                </a:solidFill>
                <a:latin typeface="Calibri"/>
                <a:ea typeface="Calibri"/>
                <a:cs typeface="Calibri"/>
                <a:sym typeface="Calibri"/>
              </a:rPr>
              <a:t> From </a:t>
            </a:r>
            <a:r>
              <a:rPr i="1" lang="en-US" sz="1200">
                <a:solidFill>
                  <a:schemeClr val="dk1"/>
                </a:solidFill>
                <a:latin typeface="Calibri"/>
                <a:ea typeface="Calibri"/>
                <a:cs typeface="Calibri"/>
                <a:sym typeface="Calibri"/>
              </a:rPr>
              <a:t>ERP data</a:t>
            </a:r>
            <a:r>
              <a:rPr lang="en-US" sz="1200">
                <a:solidFill>
                  <a:schemeClr val="dk1"/>
                </a:solidFill>
                <a:latin typeface="Calibri"/>
                <a:ea typeface="Calibri"/>
                <a:cs typeface="Calibri"/>
                <a:sym typeface="Calibri"/>
              </a:rPr>
              <a:t> [Image], by C. M. Bukach, J. W. Couperus, &amp; C. L. Reed, 2020. </a:t>
            </a:r>
            <a:r>
              <a:rPr lang="en-US" sz="1200" u="sng">
                <a:solidFill>
                  <a:schemeClr val="dk1"/>
                </a:solidFill>
                <a:latin typeface="Calibri"/>
                <a:ea typeface="Calibri"/>
                <a:cs typeface="Calibri"/>
                <a:sym typeface="Calibri"/>
                <a:hlinkClick r:id="rId6">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b="0" i="0"/>
          </a:p>
          <a:p>
            <a:pPr indent="0" lvl="0" marL="0" rtl="0" algn="l">
              <a:spcBef>
                <a:spcPts val="0"/>
              </a:spcBef>
              <a:spcAft>
                <a:spcPts val="0"/>
              </a:spcAft>
              <a:buNone/>
            </a:pPr>
            <a:r>
              <a:t/>
            </a:r>
            <a:endParaRPr/>
          </a:p>
        </p:txBody>
      </p:sp>
      <p:sp>
        <p:nvSpPr>
          <p:cNvPr id="615" name="Google Shape;61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QUESTION:  Now that you have had an overview of what EEG and ERP methodologies are, what are some advantages that EEGs and ERPs have over doing a simple behavioral experiment? </a:t>
            </a:r>
            <a:endParaRPr/>
          </a:p>
          <a:p>
            <a:pPr indent="0" lvl="0" marL="0" rtl="0" algn="l">
              <a:spcBef>
                <a:spcPts val="0"/>
              </a:spcBef>
              <a:spcAft>
                <a:spcPts val="0"/>
              </a:spcAft>
              <a:buNone/>
            </a:pPr>
            <a:r>
              <a:rPr lang="en-US"/>
              <a:t>	ANSWER: Behavior gives us the  outcome of a cognitive processing stream.  With EEG, we get a window into the processes that lead to that behavior.  For example,</a:t>
            </a:r>
            <a:endParaRPr/>
          </a:p>
          <a:p>
            <a:pPr indent="0" lvl="0" marL="0" rtl="0" algn="l">
              <a:spcBef>
                <a:spcPts val="0"/>
              </a:spcBef>
              <a:spcAft>
                <a:spcPts val="0"/>
              </a:spcAft>
              <a:buNone/>
            </a:pPr>
            <a:r>
              <a:rPr lang="en-US"/>
              <a:t>		1. *CLICK. We can study a person’s mental state and unconscious processes, without relying on self-report.  We can tell how relaxed they feel, and even what stage of sleep they are in.  </a:t>
            </a:r>
            <a:endParaRPr/>
          </a:p>
          <a:p>
            <a:pPr indent="0" lvl="0" marL="0" rtl="0" algn="l">
              <a:spcBef>
                <a:spcPts val="0"/>
              </a:spcBef>
              <a:spcAft>
                <a:spcPts val="0"/>
              </a:spcAft>
              <a:buNone/>
            </a:pPr>
            <a:r>
              <a:rPr lang="en-US"/>
              <a:t>		2. *CLICK. We can study the timing of cognitive processes</a:t>
            </a:r>
            <a:endParaRPr/>
          </a:p>
          <a:p>
            <a:pPr indent="0" lvl="0" marL="0" rtl="0" algn="l">
              <a:spcBef>
                <a:spcPts val="0"/>
              </a:spcBef>
              <a:spcAft>
                <a:spcPts val="0"/>
              </a:spcAft>
              <a:buNone/>
            </a:pPr>
            <a:r>
              <a:rPr lang="en-US"/>
              <a:t>		3. *CLICK. and test hypothesis about how the processing stream is organized.</a:t>
            </a:r>
            <a:endParaRPr/>
          </a:p>
          <a:p>
            <a:pPr indent="0" lvl="0" marL="0" rtl="0" algn="l">
              <a:spcBef>
                <a:spcPts val="0"/>
              </a:spcBef>
              <a:spcAft>
                <a:spcPts val="0"/>
              </a:spcAft>
              <a:buNone/>
            </a:pPr>
            <a:r>
              <a:rPr lang="en-US"/>
              <a:t>		4. *CLICK. Another huge benefit is that participants don’t even have to make a response – they can passively view or listen to a stimulus, and we can study how their brain responds.  This is particularly great for studying unconscious processes and responses that people try to control or hide, such as racial and gender bias.</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1" lang="en-US"/>
              <a:t>Image Credits:</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Mental States: silhouette of a head. Silhouette of a head. From </a:t>
            </a:r>
            <a:r>
              <a:rPr b="0" i="1" lang="en-US" sz="1200" u="none" cap="none" strike="noStrike">
                <a:solidFill>
                  <a:schemeClr val="dk1"/>
                </a:solidFill>
                <a:latin typeface="Calibri"/>
                <a:ea typeface="Calibri"/>
                <a:cs typeface="Calibri"/>
                <a:sym typeface="Calibri"/>
              </a:rPr>
              <a:t>SVG &gt; broken person computation triangles</a:t>
            </a:r>
            <a:r>
              <a:rPr b="0" i="0" lang="en-US" sz="1200" u="none" cap="none" strike="noStrike">
                <a:solidFill>
                  <a:schemeClr val="dk1"/>
                </a:solidFill>
                <a:latin typeface="Calibri"/>
                <a:ea typeface="Calibri"/>
                <a:cs typeface="Calibri"/>
                <a:sym typeface="Calibri"/>
              </a:rPr>
              <a:t> [Online Image] by SVG SILH, n.d. (</a:t>
            </a:r>
            <a:r>
              <a:rPr b="0" i="0" lang="en-US" sz="1200" u="sng" cap="none" strike="noStrike">
                <a:solidFill>
                  <a:schemeClr val="dk1"/>
                </a:solidFill>
                <a:latin typeface="Calibri"/>
                <a:ea typeface="Calibri"/>
                <a:cs typeface="Calibri"/>
                <a:sym typeface="Calibri"/>
                <a:hlinkClick r:id="rId2">
                  <a:extLst>
                    <a:ext uri="{A12FA001-AC4F-418D-AE19-62706E023703}">
                      <ahyp:hlinkClr val="tx"/>
                    </a:ext>
                  </a:extLst>
                </a:hlinkClick>
              </a:rPr>
              <a:t>https://svgsilh.com/image/2147328.html</a:t>
            </a:r>
            <a:r>
              <a:rPr b="0" i="0" lang="en-US" sz="1200" u="none" cap="none" strike="noStrike">
                <a:solidFill>
                  <a:schemeClr val="dk1"/>
                </a:solidFill>
                <a:latin typeface="Calibri"/>
                <a:ea typeface="Calibri"/>
                <a:cs typeface="Calibri"/>
                <a:sym typeface="Calibri"/>
              </a:rPr>
              <a:t>). </a:t>
            </a:r>
            <a:r>
              <a:rPr b="0" i="0" lang="en-US" sz="1200" u="sng" cap="none" strike="noStrike">
                <a:solidFill>
                  <a:schemeClr val="dk1"/>
                </a:solidFill>
                <a:latin typeface="Calibri"/>
                <a:ea typeface="Calibri"/>
                <a:cs typeface="Calibri"/>
                <a:sym typeface="Calibri"/>
                <a:hlinkClick r:id="rId3">
                  <a:extLst>
                    <a:ext uri="{A12FA001-AC4F-418D-AE19-62706E023703}">
                      <ahyp:hlinkClr val="tx"/>
                    </a:ext>
                  </a:extLst>
                </a:hlinkClick>
              </a:rPr>
              <a:t>CC0 1.0</a:t>
            </a:r>
            <a:r>
              <a:rPr b="0" i="0" lang="en-US" sz="1200" u="none" cap="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Mental States: sleep symbol. Sleep symbol. From </a:t>
            </a:r>
            <a:r>
              <a:rPr b="0" i="1" lang="en-US" sz="1200" u="none" cap="none" strike="noStrike">
                <a:solidFill>
                  <a:schemeClr val="dk1"/>
                </a:solidFill>
                <a:latin typeface="Calibri"/>
                <a:ea typeface="Calibri"/>
                <a:cs typeface="Calibri"/>
                <a:sym typeface="Calibri"/>
              </a:rPr>
              <a:t>Zzz (sleep) icon</a:t>
            </a:r>
            <a:r>
              <a:rPr b="0" i="0" lang="en-US" sz="1200" u="none" cap="none" strike="noStrike">
                <a:solidFill>
                  <a:schemeClr val="dk1"/>
                </a:solidFill>
                <a:latin typeface="Calibri"/>
                <a:ea typeface="Calibri"/>
                <a:cs typeface="Calibri"/>
                <a:sym typeface="Calibri"/>
              </a:rPr>
              <a:t> [Online Image] by [Perhelion], 2014, Wikimedia Commons (</a:t>
            </a: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https://upload.wikimedia.org/wikipedia/commons/d/dd/Zzz_sleep.svg</a:t>
            </a:r>
            <a:r>
              <a:rPr b="0" i="0" lang="en-US" sz="1200" u="none" cap="none" strike="noStrike">
                <a:solidFill>
                  <a:schemeClr val="dk1"/>
                </a:solidFill>
                <a:latin typeface="Calibri"/>
                <a:ea typeface="Calibri"/>
                <a:cs typeface="Calibri"/>
                <a:sym typeface="Calibri"/>
              </a:rPr>
              <a:t>). Public Domain.</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Organization of Cognitive Processes. From </a:t>
            </a:r>
            <a:r>
              <a:rPr b="0" i="1" lang="en-US" sz="1200" u="none" cap="none" strike="noStrike">
                <a:solidFill>
                  <a:schemeClr val="dk1"/>
                </a:solidFill>
                <a:latin typeface="Calibri"/>
                <a:ea typeface="Calibri"/>
                <a:cs typeface="Calibri"/>
                <a:sym typeface="Calibri"/>
              </a:rPr>
              <a:t>flowchart</a:t>
            </a:r>
            <a:r>
              <a:rPr b="0" i="0" lang="en-US" sz="1200" u="none" cap="none" strike="noStrike">
                <a:solidFill>
                  <a:schemeClr val="dk1"/>
                </a:solidFill>
                <a:latin typeface="Calibri"/>
                <a:ea typeface="Calibri"/>
                <a:cs typeface="Calibri"/>
                <a:sym typeface="Calibri"/>
              </a:rPr>
              <a:t> [Online Image] by [Random Panda, GB], n.d., The Noun Project (</a:t>
            </a:r>
            <a:r>
              <a:rPr b="0" i="0" lang="en-US" sz="1200" u="sng" cap="none" strike="noStrike">
                <a:solidFill>
                  <a:schemeClr val="dk1"/>
                </a:solidFill>
                <a:latin typeface="Calibri"/>
                <a:ea typeface="Calibri"/>
                <a:cs typeface="Calibri"/>
                <a:sym typeface="Calibri"/>
                <a:hlinkClick r:id="rId5">
                  <a:extLst>
                    <a:ext uri="{A12FA001-AC4F-418D-AE19-62706E023703}">
                      <ahyp:hlinkClr val="tx"/>
                    </a:ext>
                  </a:extLst>
                </a:hlinkClick>
              </a:rPr>
              <a:t>https://thenounproject.com/term/flowchart/1049513/</a:t>
            </a:r>
            <a:r>
              <a:rPr b="0" i="0" lang="en-US" sz="1200" u="none" cap="none" strike="noStrike">
                <a:solidFill>
                  <a:schemeClr val="dk1"/>
                </a:solidFill>
                <a:latin typeface="Calibri"/>
                <a:ea typeface="Calibri"/>
                <a:cs typeface="Calibri"/>
                <a:sym typeface="Calibri"/>
              </a:rPr>
              <a:t>). </a:t>
            </a:r>
            <a:r>
              <a:rPr b="0" i="0" lang="en-US" sz="1200" u="sng" cap="none" strike="noStrike">
                <a:solidFill>
                  <a:schemeClr val="dk1"/>
                </a:solidFill>
                <a:latin typeface="Calibri"/>
                <a:ea typeface="Calibri"/>
                <a:cs typeface="Calibri"/>
                <a:sym typeface="Calibri"/>
                <a:hlinkClick r:id="rId6">
                  <a:extLst>
                    <a:ext uri="{A12FA001-AC4F-418D-AE19-62706E023703}">
                      <ahyp:hlinkClr val="tx"/>
                    </a:ext>
                  </a:extLst>
                </a:hlinkClick>
              </a:rPr>
              <a:t>CC BY 3.0.</a:t>
            </a:r>
            <a:endParaRPr b="0" i="0" sz="1200" u="none" cap="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Time Course of Cognitive Processes.</a:t>
            </a:r>
            <a:r>
              <a:rPr lang="en-US" sz="1200">
                <a:solidFill>
                  <a:schemeClr val="dk1"/>
                </a:solidFill>
                <a:latin typeface="Calibri"/>
                <a:ea typeface="Calibri"/>
                <a:cs typeface="Calibri"/>
                <a:sym typeface="Calibri"/>
              </a:rPr>
              <a:t> From </a:t>
            </a:r>
            <a:r>
              <a:rPr i="1" lang="en-US" sz="1200">
                <a:solidFill>
                  <a:schemeClr val="dk1"/>
                </a:solidFill>
                <a:latin typeface="Calibri"/>
                <a:ea typeface="Calibri"/>
                <a:cs typeface="Calibri"/>
                <a:sym typeface="Calibri"/>
              </a:rPr>
              <a:t>timeline</a:t>
            </a:r>
            <a:r>
              <a:rPr lang="en-US" sz="1200">
                <a:solidFill>
                  <a:schemeClr val="dk1"/>
                </a:solidFill>
                <a:latin typeface="Calibri"/>
                <a:ea typeface="Calibri"/>
                <a:cs typeface="Calibri"/>
                <a:sym typeface="Calibri"/>
              </a:rPr>
              <a:t> [Image] by [Cavanaugh Richards], n.d., The Noun Project (</a:t>
            </a:r>
            <a:r>
              <a:rPr lang="en-US" sz="1200" u="sng">
                <a:solidFill>
                  <a:schemeClr val="dk1"/>
                </a:solidFill>
                <a:latin typeface="Calibri"/>
                <a:ea typeface="Calibri"/>
                <a:cs typeface="Calibri"/>
                <a:sym typeface="Calibri"/>
                <a:hlinkClick r:id="rId7">
                  <a:extLst>
                    <a:ext uri="{A12FA001-AC4F-418D-AE19-62706E023703}">
                      <ahyp:hlinkClr val="tx"/>
                    </a:ext>
                  </a:extLst>
                </a:hlinkClick>
              </a:rPr>
              <a:t>https://thenounproject.com/icon/656040/</a:t>
            </a:r>
            <a:r>
              <a:rPr lang="en-US" sz="1200">
                <a:solidFill>
                  <a:schemeClr val="dk1"/>
                </a:solidFill>
                <a:latin typeface="Calibri"/>
                <a:ea typeface="Calibri"/>
                <a:cs typeface="Calibri"/>
                <a:sym typeface="Calibri"/>
              </a:rPr>
              <a:t>). Public Domain.</a:t>
            </a:r>
            <a:endParaRPr b="0" i="0" sz="1200" u="none" cap="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No Response Required. From </a:t>
            </a:r>
            <a:r>
              <a:rPr b="0" i="1" lang="en-US" sz="1200" u="none" cap="none" strike="noStrike">
                <a:solidFill>
                  <a:schemeClr val="dk1"/>
                </a:solidFill>
                <a:latin typeface="Calibri"/>
                <a:ea typeface="Calibri"/>
                <a:cs typeface="Calibri"/>
                <a:sym typeface="Calibri"/>
              </a:rPr>
              <a:t>Switch hand button finger press</a:t>
            </a:r>
            <a:r>
              <a:rPr b="0" i="0" lang="en-US" sz="1200" u="none" cap="none" strike="noStrike">
                <a:solidFill>
                  <a:schemeClr val="dk1"/>
                </a:solidFill>
                <a:latin typeface="Calibri"/>
                <a:ea typeface="Calibri"/>
                <a:cs typeface="Calibri"/>
                <a:sym typeface="Calibri"/>
              </a:rPr>
              <a:t> by [Clker-Free-Vector-Images], n.d., Pixabay (</a:t>
            </a:r>
            <a:r>
              <a:rPr b="0" i="0" lang="en-US" sz="1200" u="sng" cap="none" strike="noStrike">
                <a:solidFill>
                  <a:schemeClr val="dk1"/>
                </a:solidFill>
                <a:latin typeface="Calibri"/>
                <a:ea typeface="Calibri"/>
                <a:cs typeface="Calibri"/>
                <a:sym typeface="Calibri"/>
                <a:hlinkClick r:id="rId8">
                  <a:extLst>
                    <a:ext uri="{A12FA001-AC4F-418D-AE19-62706E023703}">
                      <ahyp:hlinkClr val="tx"/>
                    </a:ext>
                  </a:extLst>
                </a:hlinkClick>
              </a:rPr>
              <a:t>https://pixabay.com/vectors/switch-hand-button-finger-press-46783/</a:t>
            </a:r>
            <a:r>
              <a:rPr b="0" i="0" lang="en-US" sz="1200" u="none" cap="none" strike="noStrike">
                <a:solidFill>
                  <a:schemeClr val="dk1"/>
                </a:solidFill>
                <a:latin typeface="Calibri"/>
                <a:ea typeface="Calibri"/>
                <a:cs typeface="Calibri"/>
                <a:sym typeface="Calibri"/>
              </a:rPr>
              <a:t>). </a:t>
            </a:r>
            <a:r>
              <a:rPr b="0" i="0" lang="en-US" sz="1200" u="sng" cap="none" strike="noStrike">
                <a:solidFill>
                  <a:schemeClr val="dk1"/>
                </a:solidFill>
                <a:latin typeface="Calibri"/>
                <a:ea typeface="Calibri"/>
                <a:cs typeface="Calibri"/>
                <a:sym typeface="Calibri"/>
                <a:hlinkClick r:id="rId9">
                  <a:extLst>
                    <a:ext uri="{A12FA001-AC4F-418D-AE19-62706E023703}">
                      <ahyp:hlinkClr val="tx"/>
                    </a:ext>
                  </a:extLst>
                </a:hlinkClick>
              </a:rPr>
              <a:t>CC0 1.0</a:t>
            </a:r>
            <a:r>
              <a:rPr b="0" i="0" lang="en-US" sz="1200" u="none" cap="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a:p>
        </p:txBody>
      </p:sp>
      <p:sp>
        <p:nvSpPr>
          <p:cNvPr id="638" name="Google Shape;63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EEGs and ERPs also have several advantages over other brain imaging techniques, such as function magnetic resonance imaging (or fMRI). </a:t>
            </a:r>
            <a:endParaRPr/>
          </a:p>
          <a:p>
            <a:pPr indent="0" lvl="0" marL="0" rtl="0" algn="l">
              <a:spcBef>
                <a:spcPts val="0"/>
              </a:spcBef>
              <a:spcAft>
                <a:spcPts val="0"/>
              </a:spcAft>
              <a:buNone/>
            </a:pPr>
            <a:r>
              <a:t/>
            </a:r>
            <a:endParaRPr/>
          </a:p>
          <a:p>
            <a:pPr indent="-76200" lvl="0" marL="0" rtl="0" algn="l">
              <a:spcBef>
                <a:spcPts val="0"/>
              </a:spcBef>
              <a:spcAft>
                <a:spcPts val="0"/>
              </a:spcAft>
              <a:buClr>
                <a:schemeClr val="dk1"/>
              </a:buClr>
              <a:buSzPts val="1200"/>
              <a:buFont typeface="Calibri"/>
              <a:buAutoNum type="arabicPeriod"/>
            </a:pPr>
            <a:r>
              <a:rPr lang="en-US"/>
              <a:t>*CLICK. For example, FMRI is a measure of blood flow to the brain, and is therefore an indirect measure of brain activity.  In contrast, EEG/ERP is a direct measure of brain activity, because volume conduction of neural activity to the scalpl is virtually instantaneous. </a:t>
            </a:r>
            <a:endParaRPr/>
          </a:p>
          <a:p>
            <a:pPr indent="-76200" lvl="0" marL="0" rtl="0" algn="l">
              <a:spcBef>
                <a:spcPts val="0"/>
              </a:spcBef>
              <a:spcAft>
                <a:spcPts val="0"/>
              </a:spcAft>
              <a:buClr>
                <a:schemeClr val="dk1"/>
              </a:buClr>
              <a:buSzPts val="1200"/>
              <a:buFont typeface="Calibri"/>
              <a:buAutoNum type="arabicPeriod"/>
            </a:pPr>
            <a:r>
              <a:rPr lang="en-US"/>
              <a:t>*CLICK. This also means that EEG has very high temporal resolution (ms precision), whereas the fMRI is delayed by several seconds.</a:t>
            </a:r>
            <a:endParaRPr/>
          </a:p>
          <a:p>
            <a:pPr indent="-76200" lvl="0" marL="0" rtl="0" algn="l">
              <a:spcBef>
                <a:spcPts val="0"/>
              </a:spcBef>
              <a:spcAft>
                <a:spcPts val="0"/>
              </a:spcAft>
              <a:buClr>
                <a:schemeClr val="dk1"/>
              </a:buClr>
              <a:buSzPts val="1200"/>
              <a:buFont typeface="Calibri"/>
              <a:buAutoNum type="arabicPeriod"/>
            </a:pPr>
            <a:r>
              <a:rPr lang="en-US"/>
              <a:t>*CLICK. EEG/ERP is also non-invasive, meaning that the electrodes sit on the scalp, and nothing needs to be injected, as it does with Positron Emission Tomography</a:t>
            </a:r>
            <a:endParaRPr/>
          </a:p>
          <a:p>
            <a:pPr indent="-76200" lvl="0" marL="0" rtl="0" algn="l">
              <a:spcBef>
                <a:spcPts val="0"/>
              </a:spcBef>
              <a:spcAft>
                <a:spcPts val="0"/>
              </a:spcAft>
              <a:buClr>
                <a:schemeClr val="dk1"/>
              </a:buClr>
              <a:buSzPts val="1200"/>
              <a:buFont typeface="Calibri"/>
              <a:buAutoNum type="arabicPeriod"/>
            </a:pPr>
            <a:r>
              <a:rPr lang="en-US"/>
              <a:t>*CLICK. Finally, EEG is much less expensive than other imaging methods.  The equipment costs are between $25 and $50 K, and it takes only dollars in disposables for each participant.  In contrast, fMRI costs millions in infrastructure and equipment, requires a lot of professional staff, and costs around $800 - $1000 per participant.</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1" lang="en-US"/>
              <a:t>Image Credits:</a:t>
            </a:r>
            <a:endParaRPr/>
          </a:p>
          <a:p>
            <a:pPr indent="0" lvl="0" marL="0" rtl="0" algn="l">
              <a:spcBef>
                <a:spcPts val="0"/>
              </a:spcBef>
              <a:spcAft>
                <a:spcPts val="0"/>
              </a:spcAft>
              <a:buNone/>
            </a:pPr>
            <a:r>
              <a:rPr b="0" i="0" lang="en-US"/>
              <a:t>Direct Measure of Brain Activity. </a:t>
            </a:r>
            <a:r>
              <a:rPr b="0" i="0" lang="en-US" sz="1200" u="none" cap="none" strike="noStrike">
                <a:solidFill>
                  <a:schemeClr val="dk1"/>
                </a:solidFill>
                <a:latin typeface="Calibri"/>
                <a:ea typeface="Calibri"/>
                <a:cs typeface="Calibri"/>
                <a:sym typeface="Calibri"/>
              </a:rPr>
              <a:t>From </a:t>
            </a:r>
            <a:r>
              <a:rPr b="0" i="1" lang="en-US" sz="1200" u="none" cap="none" strike="noStrike">
                <a:solidFill>
                  <a:schemeClr val="dk1"/>
                </a:solidFill>
                <a:latin typeface="Calibri"/>
                <a:ea typeface="Calibri"/>
                <a:cs typeface="Calibri"/>
                <a:sym typeface="Calibri"/>
              </a:rPr>
              <a:t>Brainwave</a:t>
            </a:r>
            <a:r>
              <a:rPr b="0" i="0" lang="en-US" sz="1200" u="none" cap="none" strike="noStrike">
                <a:solidFill>
                  <a:schemeClr val="dk1"/>
                </a:solidFill>
                <a:latin typeface="Calibri"/>
                <a:ea typeface="Calibri"/>
                <a:cs typeface="Calibri"/>
                <a:sym typeface="Calibri"/>
              </a:rPr>
              <a:t> [Image] by [Simon Child, GB], n.d., The Noun Project (</a:t>
            </a:r>
            <a:r>
              <a:rPr b="0" i="0" lang="en-US" sz="1200" u="sng" cap="none" strike="noStrike">
                <a:solidFill>
                  <a:schemeClr val="dk1"/>
                </a:solidFill>
                <a:latin typeface="Calibri"/>
                <a:ea typeface="Calibri"/>
                <a:cs typeface="Calibri"/>
                <a:sym typeface="Calibri"/>
                <a:hlinkClick r:id="rId2">
                  <a:extLst>
                    <a:ext uri="{A12FA001-AC4F-418D-AE19-62706E023703}">
                      <ahyp:hlinkClr val="tx"/>
                    </a:ext>
                  </a:extLst>
                </a:hlinkClick>
              </a:rPr>
              <a:t>https://thenounproject.com/term/brainwave/74778/</a:t>
            </a:r>
            <a:r>
              <a:rPr b="0" i="0" lang="en-US" sz="1200" u="none" cap="none" strike="noStrike">
                <a:solidFill>
                  <a:schemeClr val="dk1"/>
                </a:solidFill>
                <a:latin typeface="Calibri"/>
                <a:ea typeface="Calibri"/>
                <a:cs typeface="Calibri"/>
                <a:sym typeface="Calibri"/>
              </a:rPr>
              <a:t>). </a:t>
            </a:r>
            <a:r>
              <a:rPr b="0" i="0" lang="en-US" sz="1200" u="sng" cap="none" strike="noStrike">
                <a:solidFill>
                  <a:schemeClr val="dk1"/>
                </a:solidFill>
                <a:latin typeface="Calibri"/>
                <a:ea typeface="Calibri"/>
                <a:cs typeface="Calibri"/>
                <a:sym typeface="Calibri"/>
                <a:hlinkClick r:id="rId3">
                  <a:extLst>
                    <a:ext uri="{A12FA001-AC4F-418D-AE19-62706E023703}">
                      <ahyp:hlinkClr val="tx"/>
                    </a:ext>
                  </a:extLst>
                </a:hlinkClick>
              </a:rPr>
              <a:t>CC BY 3.0</a:t>
            </a:r>
            <a:r>
              <a:rPr b="0" i="0" lang="en-US" sz="1200" u="none" cap="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Non-Invasive. </a:t>
            </a:r>
            <a:r>
              <a:rPr lang="en-US" sz="1200">
                <a:solidFill>
                  <a:schemeClr val="dk1"/>
                </a:solidFill>
                <a:latin typeface="Calibri"/>
                <a:ea typeface="Calibri"/>
                <a:cs typeface="Calibri"/>
                <a:sym typeface="Calibri"/>
              </a:rPr>
              <a:t>From </a:t>
            </a:r>
            <a:r>
              <a:rPr i="1" lang="en-US" sz="1200">
                <a:solidFill>
                  <a:schemeClr val="dk1"/>
                </a:solidFill>
                <a:latin typeface="Calibri"/>
                <a:ea typeface="Calibri"/>
                <a:cs typeface="Calibri"/>
                <a:sym typeface="Calibri"/>
              </a:rPr>
              <a:t>EEG Cap</a:t>
            </a:r>
            <a:r>
              <a:rPr lang="en-US" sz="1200">
                <a:solidFill>
                  <a:schemeClr val="dk1"/>
                </a:solidFill>
                <a:latin typeface="Calibri"/>
                <a:ea typeface="Calibri"/>
                <a:cs typeface="Calibri"/>
                <a:sym typeface="Calibri"/>
              </a:rPr>
              <a:t> [Image] by [CIV], n.d., The Noun Project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https://thenounproject.com/term/eeg-cap/19246/</a:t>
            </a:r>
            <a:r>
              <a:rPr lang="en-US" sz="1200">
                <a:solidFill>
                  <a:schemeClr val="dk1"/>
                </a:solidFill>
                <a:latin typeface="Calibri"/>
                <a:ea typeface="Calibri"/>
                <a:cs typeface="Calibri"/>
                <a:sym typeface="Calibri"/>
              </a:rPr>
              <a:t>). Public Domain.</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High Temporal Resolution. </a:t>
            </a:r>
            <a:r>
              <a:rPr lang="en-US" sz="1200">
                <a:solidFill>
                  <a:schemeClr val="dk1"/>
                </a:solidFill>
                <a:latin typeface="Calibri"/>
                <a:ea typeface="Calibri"/>
                <a:cs typeface="Calibri"/>
                <a:sym typeface="Calibri"/>
              </a:rPr>
              <a:t>From </a:t>
            </a:r>
            <a:r>
              <a:rPr i="1" lang="en-US" sz="1200">
                <a:solidFill>
                  <a:schemeClr val="dk1"/>
                </a:solidFill>
                <a:latin typeface="Calibri"/>
                <a:ea typeface="Calibri"/>
                <a:cs typeface="Calibri"/>
                <a:sym typeface="Calibri"/>
              </a:rPr>
              <a:t>Timer or chronometer tool</a:t>
            </a:r>
            <a:r>
              <a:rPr lang="en-US" sz="1200">
                <a:solidFill>
                  <a:schemeClr val="dk1"/>
                </a:solidFill>
                <a:latin typeface="Calibri"/>
                <a:ea typeface="Calibri"/>
                <a:cs typeface="Calibri"/>
                <a:sym typeface="Calibri"/>
              </a:rPr>
              <a:t> [Online Image] by [Freepik], n.d., flaticon.com (</a:t>
            </a:r>
            <a:r>
              <a:rPr lang="en-US" sz="1200" u="sng">
                <a:solidFill>
                  <a:schemeClr val="dk1"/>
                </a:solidFill>
                <a:latin typeface="Calibri"/>
                <a:ea typeface="Calibri"/>
                <a:cs typeface="Calibri"/>
                <a:sym typeface="Calibri"/>
                <a:hlinkClick r:id="rId5">
                  <a:extLst>
                    <a:ext uri="{A12FA001-AC4F-418D-AE19-62706E023703}">
                      <ahyp:hlinkClr val="tx"/>
                    </a:ext>
                  </a:extLst>
                </a:hlinkClick>
              </a:rPr>
              <a:t>https://www.flaticon.com/free-icon/timer-or-chronometer-tool_49203</a:t>
            </a:r>
            <a:r>
              <a:rPr lang="en-US" sz="1200">
                <a:solidFill>
                  <a:schemeClr val="dk1"/>
                </a:solidFill>
                <a:latin typeface="Calibri"/>
                <a:ea typeface="Calibri"/>
                <a:cs typeface="Calibri"/>
                <a:sym typeface="Calibri"/>
              </a:rPr>
              <a:t>). Copyright by Flaticon.</a:t>
            </a:r>
            <a:endParaRPr b="0" i="0" sz="1200" u="none" cap="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a:t>Less Expensive. </a:t>
            </a:r>
            <a:r>
              <a:rPr lang="en-US" sz="1200">
                <a:solidFill>
                  <a:schemeClr val="dk1"/>
                </a:solidFill>
                <a:latin typeface="Calibri"/>
                <a:ea typeface="Calibri"/>
                <a:cs typeface="Calibri"/>
                <a:sym typeface="Calibri"/>
              </a:rPr>
              <a:t>From </a:t>
            </a:r>
            <a:r>
              <a:rPr i="1" lang="en-US" sz="1200">
                <a:solidFill>
                  <a:schemeClr val="dk1"/>
                </a:solidFill>
                <a:latin typeface="Calibri"/>
                <a:ea typeface="Calibri"/>
                <a:cs typeface="Calibri"/>
                <a:sym typeface="Calibri"/>
              </a:rPr>
              <a:t>Dollar sign in circle</a:t>
            </a:r>
            <a:r>
              <a:rPr lang="en-US" sz="1200">
                <a:solidFill>
                  <a:schemeClr val="dk1"/>
                </a:solidFill>
                <a:latin typeface="Calibri"/>
                <a:ea typeface="Calibri"/>
                <a:cs typeface="Calibri"/>
                <a:sym typeface="Calibri"/>
              </a:rPr>
              <a:t> [Image] by J. S. Glad, 2014, Wikimedia Commons (</a:t>
            </a:r>
            <a:r>
              <a:rPr lang="en-US" sz="1200" u="sng">
                <a:solidFill>
                  <a:schemeClr val="dk1"/>
                </a:solidFill>
                <a:latin typeface="Calibri"/>
                <a:ea typeface="Calibri"/>
                <a:cs typeface="Calibri"/>
                <a:sym typeface="Calibri"/>
                <a:hlinkClick r:id="rId6">
                  <a:extLst>
                    <a:ext uri="{A12FA001-AC4F-418D-AE19-62706E023703}">
                      <ahyp:hlinkClr val="tx"/>
                    </a:ext>
                  </a:extLst>
                </a:hlinkClick>
              </a:rPr>
              <a:t>https://commons.wikimedia.org/wiki/File:Dollar_sign_in_circle_cleaned_(PD_version).svg</a:t>
            </a:r>
            <a:r>
              <a:rPr lang="en-US" sz="1200">
                <a:solidFill>
                  <a:schemeClr val="dk1"/>
                </a:solidFill>
                <a:latin typeface="Calibri"/>
                <a:ea typeface="Calibri"/>
                <a:cs typeface="Calibri"/>
                <a:sym typeface="Calibri"/>
              </a:rPr>
              <a:t>). Public Domain.</a:t>
            </a:r>
            <a:endParaRPr/>
          </a:p>
        </p:txBody>
      </p:sp>
      <p:sp>
        <p:nvSpPr>
          <p:cNvPr id="659" name="Google Shape;65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However, as with each method, EEG has limits in what it can measure.</a:t>
            </a:r>
            <a:endParaRPr/>
          </a:p>
          <a:p>
            <a:pPr indent="0" lvl="0" marL="0" rtl="0" algn="l">
              <a:spcBef>
                <a:spcPts val="0"/>
              </a:spcBef>
              <a:spcAft>
                <a:spcPts val="0"/>
              </a:spcAft>
              <a:buNone/>
            </a:pPr>
            <a:r>
              <a:rPr lang="en-US"/>
              <a:t>	1. *CLICK.  It has poor spatial resolution because we are measuring brain activity that is summed at the scalp.   While we can see differences in scalp topography that tells us something about the distribution of voltage, the neural signals are dispersed and summed.  This means that the EEG method is not great for telling exactly where in the brain the signal is coming from.  Some researchers do use sophisticated modeling to generate hypotheses about the sources of EEG activity, but fMRI has much better spatial resolution.</a:t>
            </a:r>
            <a:endParaRPr/>
          </a:p>
          <a:p>
            <a:pPr indent="0" lvl="0" marL="0" rtl="0" algn="l">
              <a:spcBef>
                <a:spcPts val="0"/>
              </a:spcBef>
              <a:spcAft>
                <a:spcPts val="0"/>
              </a:spcAft>
              <a:buNone/>
            </a:pPr>
            <a:r>
              <a:rPr lang="en-US"/>
              <a:t>	2. *CLICK. Some brain activity is not captured by the EEG signal.  For example, it doesn’t measure activity in deep brain structures such as the thalamus, because the cells are randomly aligned.</a:t>
            </a:r>
            <a:endParaRPr/>
          </a:p>
          <a:p>
            <a:pPr indent="0" lvl="0" marL="0" rtl="0" algn="l">
              <a:spcBef>
                <a:spcPts val="0"/>
              </a:spcBef>
              <a:spcAft>
                <a:spcPts val="0"/>
              </a:spcAft>
              <a:buNone/>
            </a:pPr>
            <a:r>
              <a:rPr lang="en-US"/>
              <a:t>	3. *CLICK Rather, EEG captures the activity of pyramidal cells in the cortex.  However, because the cortex has lots of folds, it is possible for signals to cancel each other out if their dipoles are facing in opposite directions. </a:t>
            </a:r>
            <a:endParaRPr/>
          </a:p>
          <a:p>
            <a:pPr indent="0" lvl="0" marL="0" rtl="0" algn="l">
              <a:spcBef>
                <a:spcPts val="0"/>
              </a:spcBef>
              <a:spcAft>
                <a:spcPts val="0"/>
              </a:spcAft>
              <a:buNone/>
            </a:pPr>
            <a:r>
              <a:rPr lang="en-US"/>
              <a:t>	</a:t>
            </a:r>
            <a:r>
              <a:rPr b="1" i="1" lang="en-US"/>
              <a:t>Image Credits: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Poor Spatial Resolution. From </a:t>
            </a:r>
            <a:r>
              <a:rPr i="1" lang="en-US" sz="1200">
                <a:solidFill>
                  <a:schemeClr val="dk1"/>
                </a:solidFill>
                <a:latin typeface="Calibri"/>
                <a:ea typeface="Calibri"/>
                <a:cs typeface="Calibri"/>
                <a:sym typeface="Calibri"/>
              </a:rPr>
              <a:t>Silhouette of human heal, pixel art stock illustration</a:t>
            </a:r>
            <a:r>
              <a:rPr lang="en-US" sz="1200">
                <a:solidFill>
                  <a:schemeClr val="dk1"/>
                </a:solidFill>
                <a:latin typeface="Calibri"/>
                <a:ea typeface="Calibri"/>
                <a:cs typeface="Calibri"/>
                <a:sym typeface="Calibri"/>
              </a:rPr>
              <a:t> [Image] by M. Janecek, 2019, istockphoto (</a:t>
            </a:r>
            <a:r>
              <a:rPr lang="en-US" sz="1200" u="sng">
                <a:solidFill>
                  <a:schemeClr val="dk1"/>
                </a:solidFill>
                <a:latin typeface="Calibri"/>
                <a:ea typeface="Calibri"/>
                <a:cs typeface="Calibri"/>
                <a:sym typeface="Calibri"/>
                <a:hlinkClick r:id="rId2">
                  <a:extLst>
                    <a:ext uri="{A12FA001-AC4F-418D-AE19-62706E023703}">
                      <ahyp:hlinkClr val="tx"/>
                    </a:ext>
                  </a:extLst>
                </a:hlinkClick>
              </a:rPr>
              <a:t>https://www.istockphoto.com/vector/silhouette-of-human-head-pixel-art-gm1173073441-325681841</a:t>
            </a:r>
            <a:r>
              <a:rPr lang="en-US" sz="1200">
                <a:solidFill>
                  <a:schemeClr val="dk1"/>
                </a:solidFill>
                <a:latin typeface="Calibri"/>
                <a:ea typeface="Calibri"/>
                <a:cs typeface="Calibri"/>
                <a:sym typeface="Calibri"/>
              </a:rPr>
              <a:t>). Copyright [2019] by istockphoto.com.</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Signals Can Cancel Each Other. From "BESA Simulator v1.4," [Computer Software] by BESA® GmbH - Germary, 2019, Brain Electrical Source Analysis (</a:t>
            </a:r>
            <a:r>
              <a:rPr b="0" i="0" lang="en-US" sz="12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https://www.besa.de/downloads/besa-simulator/</a:t>
            </a:r>
            <a:r>
              <a:rPr b="0" i="0" lang="en-US" sz="1200" u="none" cap="none" strike="noStrike">
                <a:solidFill>
                  <a:schemeClr val="dk1"/>
                </a:solidFill>
                <a:latin typeface="Calibri"/>
                <a:ea typeface="Calibri"/>
                <a:cs typeface="Calibri"/>
                <a:sym typeface="Calibri"/>
              </a:rPr>
              <a:t>). Copyright [2019] by BESA® GmbH - Germany. </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Doesn’t Measure Activity in Deep Brain Structures. </a:t>
            </a:r>
            <a:r>
              <a:rPr lang="en-US" sz="1200">
                <a:solidFill>
                  <a:schemeClr val="dk1"/>
                </a:solidFill>
                <a:latin typeface="Calibri"/>
                <a:ea typeface="Calibri"/>
                <a:cs typeface="Calibri"/>
                <a:sym typeface="Calibri"/>
              </a:rPr>
              <a:t>From </a:t>
            </a:r>
            <a:r>
              <a:rPr i="1" lang="en-US" sz="1200">
                <a:solidFill>
                  <a:schemeClr val="dk1"/>
                </a:solidFill>
                <a:latin typeface="Calibri"/>
                <a:ea typeface="Calibri"/>
                <a:cs typeface="Calibri"/>
                <a:sym typeface="Calibri"/>
              </a:rPr>
              <a:t>Silhouette brain logic </a:t>
            </a:r>
            <a:r>
              <a:rPr lang="en-US" sz="1200">
                <a:solidFill>
                  <a:schemeClr val="dk1"/>
                </a:solidFill>
                <a:latin typeface="Calibri"/>
                <a:ea typeface="Calibri"/>
                <a:cs typeface="Calibri"/>
                <a:sym typeface="Calibri"/>
              </a:rPr>
              <a:t>[Image] by [monhamed_hassan], n.d., Pixabay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https://pixabay.com/vectors/silhouette-brain-logic-3576109/</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5">
                  <a:extLst>
                    <a:ext uri="{A12FA001-AC4F-418D-AE19-62706E023703}">
                      <ahyp:hlinkClr val="tx"/>
                    </a:ext>
                  </a:extLst>
                </a:hlinkClick>
              </a:rPr>
              <a:t>CC0 1.0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Complex Data Analyses. From </a:t>
            </a:r>
            <a:r>
              <a:rPr i="1" lang="en-US" sz="1200">
                <a:solidFill>
                  <a:schemeClr val="dk1"/>
                </a:solidFill>
                <a:latin typeface="Calibri"/>
                <a:ea typeface="Calibri"/>
                <a:cs typeface="Calibri"/>
                <a:sym typeface="Calibri"/>
              </a:rPr>
              <a:t>Data Analysis on Display</a:t>
            </a:r>
            <a:r>
              <a:rPr lang="en-US" sz="1200">
                <a:solidFill>
                  <a:schemeClr val="dk1"/>
                </a:solidFill>
                <a:latin typeface="Calibri"/>
                <a:ea typeface="Calibri"/>
                <a:cs typeface="Calibri"/>
                <a:sym typeface="Calibri"/>
              </a:rPr>
              <a:t> [Image] by Database Center for Life Science, 2018, Wikimedia Commons (</a:t>
            </a:r>
            <a:r>
              <a:rPr lang="en-US" sz="1200" u="sng">
                <a:solidFill>
                  <a:schemeClr val="dk1"/>
                </a:solidFill>
                <a:latin typeface="Calibri"/>
                <a:ea typeface="Calibri"/>
                <a:cs typeface="Calibri"/>
                <a:sym typeface="Calibri"/>
                <a:hlinkClick r:id="rId6">
                  <a:extLst>
                    <a:ext uri="{A12FA001-AC4F-418D-AE19-62706E023703}">
                      <ahyp:hlinkClr val="tx"/>
                    </a:ext>
                  </a:extLst>
                </a:hlinkClick>
              </a:rPr>
              <a:t>https://commons.wikimedia.org/wiki/File:201806_DataAnalysis_on_display.svg</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7">
                  <a:extLst>
                    <a:ext uri="{A12FA001-AC4F-418D-AE19-62706E023703}">
                      <ahyp:hlinkClr val="tx"/>
                    </a:ext>
                  </a:extLst>
                </a:hlinkClick>
              </a:rPr>
              <a:t>CC BY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a:p>
        </p:txBody>
      </p:sp>
      <p:sp>
        <p:nvSpPr>
          <p:cNvPr id="679" name="Google Shape;67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34:notes"/>
          <p:cNvSpPr txBox="1"/>
          <p:nvPr>
            <p:ph idx="1" type="body"/>
          </p:nvPr>
        </p:nvSpPr>
        <p:spPr>
          <a:xfrm>
            <a:off x="685800" y="4343399"/>
            <a:ext cx="5562600" cy="47990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US" sz="1400">
                <a:solidFill>
                  <a:schemeClr val="dk1"/>
                </a:solidFill>
                <a:latin typeface="Calibri"/>
                <a:ea typeface="Calibri"/>
                <a:cs typeface="Calibri"/>
                <a:sym typeface="Calibri"/>
              </a:rPr>
              <a:t>EEG is a </a:t>
            </a:r>
            <a:r>
              <a:rPr b="1" lang="en-US" sz="1400">
                <a:solidFill>
                  <a:schemeClr val="dk1"/>
                </a:solidFill>
                <a:latin typeface="Calibri"/>
                <a:ea typeface="Calibri"/>
                <a:cs typeface="Calibri"/>
                <a:sym typeface="Calibri"/>
              </a:rPr>
              <a:t>non-invasive</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direct</a:t>
            </a:r>
            <a:r>
              <a:rPr lang="en-US" sz="1400">
                <a:solidFill>
                  <a:schemeClr val="dk1"/>
                </a:solidFill>
                <a:latin typeface="Calibri"/>
                <a:ea typeface="Calibri"/>
                <a:cs typeface="Calibri"/>
                <a:sym typeface="Calibri"/>
              </a:rPr>
              <a:t> and </a:t>
            </a:r>
            <a:r>
              <a:rPr b="1" lang="en-US" sz="1400">
                <a:solidFill>
                  <a:schemeClr val="dk1"/>
                </a:solidFill>
                <a:latin typeface="Calibri"/>
                <a:ea typeface="Calibri"/>
                <a:cs typeface="Calibri"/>
                <a:sym typeface="Calibri"/>
              </a:rPr>
              <a:t>continuous</a:t>
            </a:r>
            <a:r>
              <a:rPr lang="en-US" sz="1400">
                <a:solidFill>
                  <a:schemeClr val="dk1"/>
                </a:solidFill>
                <a:latin typeface="Calibri"/>
                <a:ea typeface="Calibri"/>
                <a:cs typeface="Calibri"/>
                <a:sym typeface="Calibri"/>
              </a:rPr>
              <a:t> measure of the changes in electrical potentials </a:t>
            </a:r>
            <a:r>
              <a:rPr b="1" lang="en-US" sz="1400">
                <a:solidFill>
                  <a:schemeClr val="dk1"/>
                </a:solidFill>
                <a:latin typeface="Calibri"/>
                <a:ea typeface="Calibri"/>
                <a:cs typeface="Calibri"/>
                <a:sym typeface="Calibri"/>
              </a:rPr>
              <a:t>at the scalp </a:t>
            </a:r>
            <a:r>
              <a:rPr lang="en-US" sz="1400">
                <a:solidFill>
                  <a:schemeClr val="dk1"/>
                </a:solidFill>
                <a:latin typeface="Calibri"/>
                <a:ea typeface="Calibri"/>
                <a:cs typeface="Calibri"/>
                <a:sym typeface="Calibri"/>
              </a:rPr>
              <a:t>produced by neural activity in </a:t>
            </a:r>
            <a:r>
              <a:rPr b="1" lang="en-US" sz="1400">
                <a:solidFill>
                  <a:schemeClr val="dk1"/>
                </a:solidFill>
                <a:latin typeface="Calibri"/>
                <a:ea typeface="Calibri"/>
                <a:cs typeface="Calibri"/>
                <a:sym typeface="Calibri"/>
              </a:rPr>
              <a:t>REAL time</a:t>
            </a:r>
            <a:r>
              <a:rPr lang="en-US" sz="1400">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2400"/>
              <a:buFont typeface="Arial"/>
              <a:buNone/>
            </a:pPr>
            <a:r>
              <a:t/>
            </a:r>
            <a:endParaRPr sz="1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rPr lang="en-US" sz="1400">
                <a:solidFill>
                  <a:schemeClr val="dk1"/>
                </a:solidFill>
                <a:latin typeface="Calibri"/>
                <a:ea typeface="Calibri"/>
                <a:cs typeface="Calibri"/>
                <a:sym typeface="Calibri"/>
              </a:rPr>
              <a:t>In this picture, you can see a picture of a participant wearing a cap with electrodes. </a:t>
            </a:r>
            <a:r>
              <a:rPr b="0" lang="en-US" sz="1400"/>
              <a:t>Electrodes are connected to an amplifier that amplifies and records the signal at each electrode. Each electrode produces a its own data stream tracking changes in electrical signals at its scalp location, which is displayed on a computer screen.</a:t>
            </a:r>
            <a:endParaRPr/>
          </a:p>
          <a:p>
            <a:pPr indent="0" lvl="0" marL="0" marR="0" rtl="0" algn="l">
              <a:spcBef>
                <a:spcPts val="0"/>
              </a:spcBef>
              <a:spcAft>
                <a:spcPts val="0"/>
              </a:spcAft>
              <a:buClr>
                <a:schemeClr val="dk1"/>
              </a:buClr>
              <a:buSzPts val="2400"/>
              <a:buFont typeface="Arial"/>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Arial"/>
              <a:buNone/>
            </a:pPr>
            <a:r>
              <a:rPr lang="en-US" sz="1400">
                <a:solidFill>
                  <a:schemeClr val="dk1"/>
                </a:solidFill>
                <a:latin typeface="Calibri"/>
                <a:ea typeface="Calibri"/>
                <a:cs typeface="Calibri"/>
                <a:sym typeface="Calibri"/>
              </a:rPr>
              <a:t>Let’s briefly break down some key concepts in this definition:</a:t>
            </a:r>
            <a:endParaRPr b="1" sz="1400"/>
          </a:p>
          <a:p>
            <a:pPr indent="0" lvl="0" marL="0" rtl="0" algn="l">
              <a:spcBef>
                <a:spcPts val="0"/>
              </a:spcBef>
              <a:spcAft>
                <a:spcPts val="0"/>
              </a:spcAft>
              <a:buClr>
                <a:schemeClr val="dk1"/>
              </a:buClr>
              <a:buSzPts val="1400"/>
              <a:buFont typeface="Calibri"/>
              <a:buNone/>
            </a:pPr>
            <a:r>
              <a:t/>
            </a:r>
            <a:endParaRPr b="1" sz="1400"/>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is Non-invasive: </a:t>
            </a:r>
            <a:r>
              <a:rPr b="0" lang="en-US" sz="1400"/>
              <a:t>Electrodes are not inserted into the brain.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Measures Scalp potentials</a:t>
            </a:r>
            <a:r>
              <a:rPr b="0" lang="en-US" sz="1400"/>
              <a:t>: Electrodes are placed on the scalp and measure </a:t>
            </a:r>
            <a:r>
              <a:rPr b="1" lang="en-US" sz="1400"/>
              <a:t>changes in electric signals at the scalp.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is a direct measure of brain activity:  </a:t>
            </a:r>
            <a:r>
              <a:rPr b="0" lang="en-US" sz="1400"/>
              <a:t>The speed of electric transmission from brain to scalp is so fast that the time lag is negligible – thus it captures brain activity in real time.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is a continuous Measure: </a:t>
            </a:r>
            <a:r>
              <a:rPr b="0" lang="en-US" sz="1400"/>
              <a:t>EEG tracks changes in scalp potential over time. </a:t>
            </a:r>
            <a:endParaRPr/>
          </a:p>
          <a:p>
            <a:pPr indent="0" lvl="0" marL="0" rtl="0" algn="l">
              <a:spcBef>
                <a:spcPts val="0"/>
              </a:spcBef>
              <a:spcAft>
                <a:spcPts val="0"/>
              </a:spcAft>
              <a:buClr>
                <a:schemeClr val="dk1"/>
              </a:buClr>
              <a:buSzPts val="1400"/>
              <a:buFont typeface="Calibri"/>
              <a:buNone/>
            </a:pPr>
            <a:r>
              <a:t/>
            </a:r>
            <a:endParaRPr b="1" sz="1400"/>
          </a:p>
          <a:p>
            <a:pPr indent="0" lvl="0" marL="0" rtl="0" algn="l">
              <a:spcBef>
                <a:spcPts val="0"/>
              </a:spcBef>
              <a:spcAft>
                <a:spcPts val="0"/>
              </a:spcAft>
              <a:buClr>
                <a:schemeClr val="dk1"/>
              </a:buClr>
              <a:buSzPts val="1400"/>
              <a:buFont typeface="Calibri"/>
              <a:buNone/>
            </a:pPr>
            <a:r>
              <a:rPr b="1" lang="en-US" sz="1400"/>
              <a:t>These last two are key advantages of the EEG Method – it has very high temporal resolution so we can see millisecond changes in brain activity as it happens. </a:t>
            </a:r>
            <a:endParaRPr/>
          </a:p>
          <a:p>
            <a:pPr indent="0" lvl="0" marL="0" rtl="0" algn="l">
              <a:spcBef>
                <a:spcPts val="0"/>
              </a:spcBef>
              <a:spcAft>
                <a:spcPts val="0"/>
              </a:spcAft>
              <a:buClr>
                <a:schemeClr val="dk1"/>
              </a:buClr>
              <a:buSzPts val="1400"/>
              <a:buFont typeface="Calibri"/>
              <a:buNone/>
            </a:pPr>
            <a:r>
              <a:t/>
            </a:r>
            <a:endParaRPr b="1" sz="1400"/>
          </a:p>
          <a:p>
            <a:pPr indent="0" lvl="0" marL="0" marR="0" rtl="0" algn="l">
              <a:lnSpc>
                <a:spcPct val="100000"/>
              </a:lnSpc>
              <a:spcBef>
                <a:spcPts val="0"/>
              </a:spcBef>
              <a:spcAft>
                <a:spcPts val="0"/>
              </a:spcAft>
              <a:buClr>
                <a:schemeClr val="dk1"/>
              </a:buClr>
              <a:buSzPts val="1400"/>
              <a:buFont typeface="Calibri"/>
              <a:buNone/>
            </a:pPr>
            <a:r>
              <a:rPr b="1" i="1" lang="en-US" sz="1400"/>
              <a:t>Image Credits:</a:t>
            </a:r>
            <a:endParaRPr/>
          </a:p>
          <a:p>
            <a:pPr indent="0" lvl="0" marL="0" rtl="0" algn="l">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Person wearing EEG cap connected to amplifier. From </a:t>
            </a:r>
            <a:r>
              <a:rPr i="1" lang="en-US" sz="1200">
                <a:solidFill>
                  <a:schemeClr val="dk1"/>
                </a:solidFill>
                <a:latin typeface="Calibri"/>
                <a:ea typeface="Calibri"/>
                <a:cs typeface="Calibri"/>
                <a:sym typeface="Calibri"/>
              </a:rPr>
              <a:t>CapTrak and actiCHamp</a:t>
            </a:r>
            <a:r>
              <a:rPr lang="en-US" sz="1200">
                <a:solidFill>
                  <a:schemeClr val="dk1"/>
                </a:solidFill>
                <a:latin typeface="Calibri"/>
                <a:ea typeface="Calibri"/>
                <a:cs typeface="Calibri"/>
                <a:sym typeface="Calibri"/>
              </a:rPr>
              <a:t> by BrainVision, n.d. (</a:t>
            </a:r>
            <a:r>
              <a:rPr lang="en-US" sz="1200" u="sng">
                <a:solidFill>
                  <a:schemeClr val="dk1"/>
                </a:solidFill>
                <a:latin typeface="Calibri"/>
                <a:ea typeface="Calibri"/>
                <a:cs typeface="Calibri"/>
                <a:sym typeface="Calibri"/>
                <a:hlinkClick r:id="rId2">
                  <a:extLst>
                    <a:ext uri="{A12FA001-AC4F-418D-AE19-62706E023703}">
                      <ahyp:hlinkClr val="tx"/>
                    </a:ext>
                  </a:extLst>
                </a:hlinkClick>
              </a:rPr>
              <a:t>https://pressrelease.brainproducts.com/wp-content/gallery/1501/CapTrak_actiCHamp_01.jpg</a:t>
            </a:r>
            <a:r>
              <a:rPr lang="en-US" sz="1200">
                <a:solidFill>
                  <a:schemeClr val="dk1"/>
                </a:solidFill>
                <a:latin typeface="Calibri"/>
                <a:ea typeface="Calibri"/>
                <a:cs typeface="Calibri"/>
                <a:sym typeface="Calibri"/>
              </a:rPr>
              <a:t>). Copyright by Brain Vision, LLC.</a:t>
            </a:r>
            <a:endParaRPr/>
          </a:p>
          <a:p>
            <a:pPr indent="0" lvl="0" marL="0" rtl="0" algn="l">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Computer monitor. From </a:t>
            </a:r>
            <a:r>
              <a:rPr i="1" lang="en-US" sz="1200">
                <a:solidFill>
                  <a:schemeClr val="dk1"/>
                </a:solidFill>
                <a:latin typeface="Calibri"/>
                <a:ea typeface="Calibri"/>
                <a:cs typeface="Calibri"/>
                <a:sym typeface="Calibri"/>
              </a:rPr>
              <a:t>Computer monitor lcd screen blank</a:t>
            </a:r>
            <a:r>
              <a:rPr lang="en-US" sz="1200">
                <a:solidFill>
                  <a:schemeClr val="dk1"/>
                </a:solidFill>
                <a:latin typeface="Calibri"/>
                <a:ea typeface="Calibri"/>
                <a:cs typeface="Calibri"/>
                <a:sym typeface="Calibri"/>
              </a:rPr>
              <a:t> by [Clker-Free-Vector-Images], n.d. (</a:t>
            </a:r>
            <a:r>
              <a:rPr lang="en-US" sz="1200" u="sng">
                <a:solidFill>
                  <a:schemeClr val="dk1"/>
                </a:solidFill>
                <a:latin typeface="Calibri"/>
                <a:ea typeface="Calibri"/>
                <a:cs typeface="Calibri"/>
                <a:sym typeface="Calibri"/>
                <a:hlinkClick r:id="rId3">
                  <a:extLst>
                    <a:ext uri="{A12FA001-AC4F-418D-AE19-62706E023703}">
                      <ahyp:hlinkClr val="tx"/>
                    </a:ext>
                  </a:extLst>
                </a:hlinkClick>
              </a:rPr>
              <a:t>https://pixabay.com/vectors/computer-monitor-lcd-screen-blank-303283/</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CC0 1.0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Clr>
                <a:schemeClr val="dk1"/>
              </a:buClr>
              <a:buSzPts val="1400"/>
              <a:buFont typeface="Calibri"/>
              <a:buNone/>
            </a:pPr>
            <a:r>
              <a:t/>
            </a:r>
            <a:endParaRPr b="1" sz="1400"/>
          </a:p>
        </p:txBody>
      </p:sp>
      <p:sp>
        <p:nvSpPr>
          <p:cNvPr id="708" name="Google Shape;708;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3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p35:notes"/>
          <p:cNvSpPr txBox="1"/>
          <p:nvPr>
            <p:ph idx="1" type="body"/>
          </p:nvPr>
        </p:nvSpPr>
        <p:spPr>
          <a:xfrm>
            <a:off x="701040" y="4415790"/>
            <a:ext cx="5608320" cy="4183380"/>
          </a:xfrm>
          <a:prstGeom prst="rect">
            <a:avLst/>
          </a:prstGeom>
          <a:noFill/>
          <a:ln>
            <a:noFill/>
          </a:ln>
        </p:spPr>
        <p:txBody>
          <a:bodyPr anchorCtr="0" anchor="t" bIns="93150" lIns="93150" spcFirstLastPara="1" rIns="93150" wrap="square" tIns="93150">
            <a:noAutofit/>
          </a:bodyPr>
          <a:lstStyle/>
          <a:p>
            <a:pPr indent="-171450" lvl="0" marL="171450" rtl="0" algn="l">
              <a:spcBef>
                <a:spcPts val="0"/>
              </a:spcBef>
              <a:spcAft>
                <a:spcPts val="0"/>
              </a:spcAft>
              <a:buClr>
                <a:schemeClr val="dk1"/>
              </a:buClr>
              <a:buSzPts val="1200"/>
              <a:buFont typeface="Arial"/>
              <a:buChar char="•"/>
            </a:pPr>
            <a:r>
              <a:rPr lang="en-US"/>
              <a:t>Here we preview the basic steps of how neurons create electrical signals that are recorded by electrodes on the scalp.  Then we will look at each stage in depth.</a:t>
            </a:r>
            <a:endParaRPr/>
          </a:p>
          <a:p>
            <a:pPr indent="-95250" lvl="0" marL="171450" rtl="0" algn="l">
              <a:spcBef>
                <a:spcPts val="0"/>
              </a:spcBef>
              <a:spcAft>
                <a:spcPts val="0"/>
              </a:spcAft>
              <a:buClr>
                <a:schemeClr val="dk1"/>
              </a:buClr>
              <a:buSzPts val="1200"/>
              <a:buFont typeface="Arial"/>
              <a:buNone/>
            </a:pPr>
            <a:r>
              <a:t/>
            </a:r>
            <a:endParaRPr/>
          </a:p>
          <a:p>
            <a:pPr indent="-228600" lvl="0" marL="228600" rtl="0" algn="l">
              <a:spcBef>
                <a:spcPts val="0"/>
              </a:spcBef>
              <a:spcAft>
                <a:spcPts val="0"/>
              </a:spcAft>
              <a:buClr>
                <a:schemeClr val="dk1"/>
              </a:buClr>
              <a:buSzPts val="1200"/>
              <a:buFont typeface="Calibri"/>
              <a:buAutoNum type="arabicPeriod"/>
            </a:pPr>
            <a:r>
              <a:rPr lang="en-US" u="none"/>
              <a:t>*CLICK. </a:t>
            </a:r>
            <a:r>
              <a:rPr lang="en-US" u="sng"/>
              <a:t>Post-synaptic Potentials</a:t>
            </a:r>
            <a:r>
              <a:rPr lang="en-US"/>
              <a:t>:  Neurons communicate through electro-chemical signals. Post synaptic potentials occur when a cell receives communication.  Post synaptic potentials involve the exchange of charged ions between the outside and inside of the cell, creating a local changes in charge concentration in both the intracellular and extracellular fluid. For example, an excitatory PSP makes the inside of the cell more positive, as indicated in red, and the outside of the cell more negative, as indicated in blue.  </a:t>
            </a:r>
            <a:endParaRPr/>
          </a:p>
          <a:p>
            <a:pPr indent="-228600" lvl="0" marL="228600" rtl="0" algn="l">
              <a:spcBef>
                <a:spcPts val="0"/>
              </a:spcBef>
              <a:spcAft>
                <a:spcPts val="0"/>
              </a:spcAft>
              <a:buClr>
                <a:schemeClr val="dk1"/>
              </a:buClr>
              <a:buSzPts val="1200"/>
              <a:buFont typeface="Calibri"/>
              <a:buAutoNum type="arabicPeriod"/>
            </a:pPr>
            <a:r>
              <a:rPr lang="en-US"/>
              <a:t>*CLICK. The change of ion concentration in the extracellular fluid creates a difference in charge between the site of the Post synaptic potential and the cell body. This difference in charge creates a  dipole and electrical current, similar to how a battery works. </a:t>
            </a:r>
            <a:endParaRPr/>
          </a:p>
          <a:p>
            <a:pPr indent="-228600" lvl="0" marL="228600" rtl="0" algn="l">
              <a:spcBef>
                <a:spcPts val="0"/>
              </a:spcBef>
              <a:spcAft>
                <a:spcPts val="0"/>
              </a:spcAft>
              <a:buClr>
                <a:schemeClr val="dk1"/>
              </a:buClr>
              <a:buSzPts val="1200"/>
              <a:buFont typeface="Calibri"/>
              <a:buAutoNum type="arabicPeriod"/>
            </a:pPr>
            <a:r>
              <a:rPr lang="en-US"/>
              <a:t>*CLICK A dipole from a single neuron is not strong to be measured by EEG.  Rather, it takes synchronous activity of an aligned cluster of cells to make a measurable EEG signal.  The summed activity results in a large equivalent current dipole that can be symbolized as a circle that represents the location of the potential, and a line that represents the orientation of the dipole. </a:t>
            </a:r>
            <a:endParaRPr/>
          </a:p>
          <a:p>
            <a:pPr indent="-228600" lvl="0" marL="228600" rtl="0" algn="l">
              <a:spcBef>
                <a:spcPts val="0"/>
              </a:spcBef>
              <a:spcAft>
                <a:spcPts val="0"/>
              </a:spcAft>
              <a:buClr>
                <a:schemeClr val="dk1"/>
              </a:buClr>
              <a:buSzPts val="1200"/>
              <a:buFont typeface="Calibri"/>
              <a:buAutoNum type="arabicPeriod"/>
            </a:pPr>
            <a:r>
              <a:rPr lang="en-US"/>
              <a:t>The dipole potentials disperses instantaneously through the brain and skull tissue and creates a distribution of charge on the scalp that reflects the underlying post synaptic activity. This process is called volume conduction and the result is a scalp distribution.  </a:t>
            </a:r>
            <a:r>
              <a:rPr i="1" lang="en-US"/>
              <a:t>NOTE for Instructor: The yellow lines represent equipotential lines, (voltage dispersion) not electrical field lines.</a:t>
            </a:r>
            <a:endParaRPr/>
          </a:p>
          <a:p>
            <a:pPr indent="-228600" lvl="0" marL="228600" rtl="0" algn="l">
              <a:spcBef>
                <a:spcPts val="0"/>
              </a:spcBef>
              <a:spcAft>
                <a:spcPts val="0"/>
              </a:spcAft>
              <a:buClr>
                <a:schemeClr val="dk1"/>
              </a:buClr>
              <a:buSzPts val="1200"/>
              <a:buFont typeface="Calibri"/>
              <a:buAutoNum type="arabicPeriod"/>
            </a:pPr>
            <a:r>
              <a:rPr lang="en-US"/>
              <a:t>Electrodes placed on the scalp measure changes in scalp voltage over time that reflect the time course of cognitive processing.  The top part of this image shows how the scalp distribution is changing over time, and the bottom graph shows the voltage value from a single electrode at each timepoint.</a:t>
            </a:r>
            <a:endParaRPr/>
          </a:p>
          <a:p>
            <a:pPr indent="-152400" lvl="0" marL="22860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Arial"/>
              <a:buChar char="•"/>
            </a:pPr>
            <a:r>
              <a:rPr lang="en-US"/>
              <a:t>Resources for understanding the generation of the EEG Signal</a:t>
            </a:r>
            <a:endParaRPr/>
          </a:p>
          <a:p>
            <a:pPr indent="-171450" lvl="1" marL="628650" rtl="0" algn="l">
              <a:spcBef>
                <a:spcPts val="0"/>
              </a:spcBef>
              <a:spcAft>
                <a:spcPts val="0"/>
              </a:spcAft>
              <a:buClr>
                <a:schemeClr val="dk1"/>
              </a:buClr>
              <a:buSzPts val="1200"/>
              <a:buFont typeface="Arial"/>
              <a:buChar char="•"/>
            </a:pPr>
            <a:r>
              <a:rPr b="1" lang="en-US">
                <a:solidFill>
                  <a:schemeClr val="dk1"/>
                </a:solidFill>
                <a:latin typeface="Calibri"/>
                <a:ea typeface="Calibri"/>
                <a:cs typeface="Calibri"/>
                <a:sym typeface="Calibri"/>
              </a:rPr>
              <a:t>Emilia Hagen’s 2018 Animation Links on YouTube/videos (~2-3 min videos)</a:t>
            </a:r>
            <a:endParaRPr>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Understanding potentials: </a:t>
            </a:r>
            <a:r>
              <a:rPr lang="en-US" u="sng">
                <a:solidFill>
                  <a:schemeClr val="dk1"/>
                </a:solidFill>
                <a:latin typeface="Calibri"/>
                <a:ea typeface="Calibri"/>
                <a:cs typeface="Calibri"/>
                <a:sym typeface="Calibri"/>
                <a:hlinkClick r:id="rId2">
                  <a:extLst>
                    <a:ext uri="{A12FA001-AC4F-418D-AE19-62706E023703}">
                      <ahyp:hlinkClr val="tx"/>
                    </a:ext>
                  </a:extLst>
                </a:hlinkClick>
              </a:rPr>
              <a:t>https://youtu.be/0_boSag4f8g</a:t>
            </a:r>
            <a:endParaRPr>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Formation of a Dipole: </a:t>
            </a:r>
            <a:r>
              <a:rPr lang="en-US" u="sng">
                <a:solidFill>
                  <a:schemeClr val="dk1"/>
                </a:solidFill>
                <a:latin typeface="Calibri"/>
                <a:ea typeface="Calibri"/>
                <a:cs typeface="Calibri"/>
                <a:sym typeface="Calibri"/>
                <a:hlinkClick r:id="rId3">
                  <a:extLst>
                    <a:ext uri="{A12FA001-AC4F-418D-AE19-62706E023703}">
                      <ahyp:hlinkClr val="tx"/>
                    </a:ext>
                  </a:extLst>
                </a:hlinkClick>
              </a:rPr>
              <a:t>https://youtu.be/rzgDOaGjjOs</a:t>
            </a:r>
            <a:endParaRPr>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solidFill>
                  <a:schemeClr val="dk1"/>
                </a:solidFill>
                <a:latin typeface="Calibri"/>
                <a:ea typeface="Calibri"/>
                <a:cs typeface="Calibri"/>
                <a:sym typeface="Calibri"/>
              </a:rPr>
              <a:t> Sensing dipoles: </a:t>
            </a:r>
            <a:r>
              <a:rPr lang="en-US" u="sng">
                <a:solidFill>
                  <a:schemeClr val="dk1"/>
                </a:solidFill>
                <a:latin typeface="Calibri"/>
                <a:ea typeface="Calibri"/>
                <a:cs typeface="Calibri"/>
                <a:sym typeface="Calibri"/>
                <a:hlinkClick r:id="rId4">
                  <a:extLst>
                    <a:ext uri="{A12FA001-AC4F-418D-AE19-62706E023703}">
                      <ahyp:hlinkClr val="tx"/>
                    </a:ext>
                  </a:extLst>
                </a:hlinkClick>
              </a:rPr>
              <a:t>https://youtu.be/AIvlNNFQLEk</a:t>
            </a:r>
            <a:endParaRPr u="sng">
              <a:solidFill>
                <a:schemeClr val="dk1"/>
              </a:solidFill>
              <a:latin typeface="Calibri"/>
              <a:ea typeface="Calibri"/>
              <a:cs typeface="Calibri"/>
              <a:sym typeface="Calibri"/>
            </a:endParaRPr>
          </a:p>
          <a:p>
            <a:pPr indent="0" lvl="1" marL="457200" rtl="0" algn="l">
              <a:spcBef>
                <a:spcPts val="0"/>
              </a:spcBef>
              <a:spcAft>
                <a:spcPts val="0"/>
              </a:spcAft>
              <a:buClr>
                <a:schemeClr val="dk1"/>
              </a:buClr>
              <a:buSzPts val="1200"/>
              <a:buFont typeface="Calibri"/>
              <a:buNone/>
            </a:pPr>
            <a:r>
              <a:rPr lang="en-US"/>
              <a:t>– these movies must be used and cited under the Creative Commons License with no modifications and no commercial use</a:t>
            </a:r>
            <a:endParaRPr/>
          </a:p>
          <a:p>
            <a:pPr indent="0" lvl="1" marL="457200" marR="0" rtl="0" algn="l">
              <a:lnSpc>
                <a:spcPct val="100000"/>
              </a:lnSpc>
              <a:spcBef>
                <a:spcPts val="0"/>
              </a:spcBef>
              <a:spcAft>
                <a:spcPts val="0"/>
              </a:spcAft>
              <a:buClr>
                <a:schemeClr val="dk1"/>
              </a:buClr>
              <a:buSzPts val="1200"/>
              <a:buFont typeface="Calibri"/>
              <a:buNone/>
            </a:pPr>
            <a:r>
              <a:t/>
            </a:r>
            <a:endParaRPr b="0" sz="1200"/>
          </a:p>
          <a:p>
            <a:pPr indent="0" lvl="0" marL="0" rtl="0" algn="l">
              <a:spcBef>
                <a:spcPts val="0"/>
              </a:spcBef>
              <a:spcAft>
                <a:spcPts val="0"/>
              </a:spcAft>
              <a:buNone/>
            </a:pPr>
            <a:r>
              <a:rPr b="1" i="1" lang="en-US"/>
              <a:t>Image Credits: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Postsynaptic potentials affect local ion concentrations surrounding the cell. From </a:t>
            </a:r>
            <a:r>
              <a:rPr i="1" lang="en-US" sz="1200">
                <a:solidFill>
                  <a:schemeClr val="dk1"/>
                </a:solidFill>
                <a:latin typeface="Calibri"/>
                <a:ea typeface="Calibri"/>
                <a:cs typeface="Calibri"/>
                <a:sym typeface="Calibri"/>
              </a:rPr>
              <a:t>Postsynaptic potentials at dendrites of pyramidal neuron </a:t>
            </a:r>
            <a:r>
              <a:rPr lang="en-US" sz="1200">
                <a:solidFill>
                  <a:schemeClr val="dk1"/>
                </a:solidFill>
                <a:latin typeface="Calibri"/>
                <a:ea typeface="Calibri"/>
                <a:cs typeface="Calibri"/>
                <a:sym typeface="Calibri"/>
              </a:rPr>
              <a:t>[Image] by L. L. Hensley, C. M. Bukach, J. W. Couperus, &amp; C. L. Reed, 2020, PURSUE. </a:t>
            </a:r>
            <a:r>
              <a:rPr lang="en-US" sz="1200" u="sng">
                <a:solidFill>
                  <a:schemeClr val="dk1"/>
                </a:solidFill>
                <a:latin typeface="Calibri"/>
                <a:ea typeface="Calibri"/>
                <a:cs typeface="Calibri"/>
                <a:sym typeface="Calibri"/>
                <a:hlinkClick r:id="rId5">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 difference of charge between two parts of the neuron forms a dipole. From </a:t>
            </a:r>
            <a:r>
              <a:rPr i="1" lang="en-US" sz="1200">
                <a:solidFill>
                  <a:schemeClr val="dk1"/>
                </a:solidFill>
                <a:latin typeface="Calibri"/>
                <a:ea typeface="Calibri"/>
                <a:cs typeface="Calibri"/>
                <a:sym typeface="Calibri"/>
              </a:rPr>
              <a:t>A pyramidal neuron forms a dipole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6">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Synchronous dipoles from aligned neurons summate. From </a:t>
            </a:r>
            <a:r>
              <a:rPr i="1" lang="en-US" sz="1200">
                <a:solidFill>
                  <a:schemeClr val="dk1"/>
                </a:solidFill>
                <a:latin typeface="Calibri"/>
                <a:ea typeface="Calibri"/>
                <a:cs typeface="Calibri"/>
                <a:sym typeface="Calibri"/>
              </a:rPr>
              <a:t>Many pyramidal neuron dipoles summate</a:t>
            </a:r>
            <a:endParaRPr/>
          </a:p>
          <a:p>
            <a:pPr indent="0" lvl="0" marL="0" rtl="0" algn="l">
              <a:spcBef>
                <a:spcPts val="0"/>
              </a:spcBef>
              <a:spcAft>
                <a:spcPts val="0"/>
              </a:spcAft>
              <a:buNone/>
            </a:pPr>
            <a:r>
              <a:rPr i="1" lang="en-US" sz="12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7">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Dipole potentials spread to scalp. From </a:t>
            </a:r>
            <a:r>
              <a:rPr i="1" lang="en-US" sz="1200">
                <a:solidFill>
                  <a:schemeClr val="dk1"/>
                </a:solidFill>
                <a:latin typeface="Calibri"/>
                <a:ea typeface="Calibri"/>
                <a:cs typeface="Calibri"/>
                <a:sym typeface="Calibri"/>
              </a:rPr>
              <a:t>Spread of signal from dipole to scalp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8">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Electrodes measure changes in scalp voltage over time. From </a:t>
            </a:r>
            <a:r>
              <a:rPr i="1" lang="en-US" sz="1200">
                <a:solidFill>
                  <a:schemeClr val="dk1"/>
                </a:solidFill>
                <a:latin typeface="Calibri"/>
                <a:ea typeface="Calibri"/>
                <a:cs typeface="Calibri"/>
                <a:sym typeface="Calibri"/>
              </a:rPr>
              <a:t>Scalp voltages </a:t>
            </a:r>
            <a:r>
              <a:rPr lang="en-US" sz="1200">
                <a:solidFill>
                  <a:schemeClr val="dk1"/>
                </a:solidFill>
                <a:latin typeface="Calibri"/>
                <a:ea typeface="Calibri"/>
                <a:cs typeface="Calibri"/>
                <a:sym typeface="Calibri"/>
              </a:rPr>
              <a:t>[Image] by L. L. Hensley, C. M. Bukach, J. W. Couperus, &amp; C. L. Reed, 2020, PURSUE Project. </a:t>
            </a:r>
            <a:r>
              <a:rPr lang="en-US" sz="1200" u="sng">
                <a:solidFill>
                  <a:schemeClr val="dk1"/>
                </a:solidFill>
                <a:latin typeface="Calibri"/>
                <a:ea typeface="Calibri"/>
                <a:cs typeface="Calibri"/>
                <a:sym typeface="Calibri"/>
                <a:hlinkClick r:id="rId9">
                  <a:extLst>
                    <a:ext uri="{A12FA001-AC4F-418D-AE19-62706E023703}">
                      <ahyp:hlinkClr val="tx"/>
                    </a:ext>
                  </a:extLst>
                </a:hlinkClick>
              </a:rPr>
              <a:t>CC BY-NC-SA 4.0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i="1"/>
          </a:p>
        </p:txBody>
      </p:sp>
      <p:sp>
        <p:nvSpPr>
          <p:cNvPr id="722" name="Google Shape;722;p3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Module 1 EEG/ERP Overview</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 name="Google Shape;781;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 Capacitance: The amount of charge that can be stored inside a capacitor at a given voltage is called Capacitance. It gets charged when charges are forced into the positive (or upper) plate of the capacitor due to emf. Similarly, it discharged when charges are forcefully pulled out of the capacitor. Capacitance is measured in Farad.</a:t>
            </a:r>
            <a:br>
              <a:rPr lang="en-US"/>
            </a:br>
            <a:br>
              <a:rPr lang="en-US"/>
            </a:br>
            <a:r>
              <a:rPr b="0" i="0" lang="en-US" sz="1200" u="none" strike="noStrike">
                <a:solidFill>
                  <a:schemeClr val="dk1"/>
                </a:solidFill>
                <a:latin typeface="Calibri"/>
                <a:ea typeface="Calibri"/>
                <a:cs typeface="Calibri"/>
                <a:sym typeface="Calibri"/>
              </a:rPr>
              <a:t>b) Inductance: It is the property of a coil to resist any change in electric current flowing through it. Self inductance is caused when a coil resists the current change through itself. Mutual inductance occurs when a secondary coil opposes current change in a primary coil. Inductance is measured in Henry.</a:t>
            </a:r>
            <a:br>
              <a:rPr lang="en-US"/>
            </a:br>
            <a:br>
              <a:rPr lang="en-US"/>
            </a:br>
            <a:r>
              <a:rPr b="0" i="0" lang="en-US" sz="1200" u="none" strike="noStrike">
                <a:solidFill>
                  <a:schemeClr val="dk1"/>
                </a:solidFill>
                <a:latin typeface="Calibri"/>
                <a:ea typeface="Calibri"/>
                <a:cs typeface="Calibri"/>
                <a:sym typeface="Calibri"/>
              </a:rPr>
              <a:t>c) Resistance: It is the property of a material which opposes the flow of electric current through it. Conductors have low resistance while insulators have very high resistance. It is measured in Ohms.</a:t>
            </a:r>
            <a:endParaRPr/>
          </a:p>
        </p:txBody>
      </p:sp>
      <p:sp>
        <p:nvSpPr>
          <p:cNvPr id="782" name="Google Shape;782;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4:notes"/>
          <p:cNvSpPr txBox="1"/>
          <p:nvPr>
            <p:ph idx="1" type="body"/>
          </p:nvPr>
        </p:nvSpPr>
        <p:spPr>
          <a:xfrm>
            <a:off x="381000" y="4191000"/>
            <a:ext cx="61722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Calibri"/>
              <a:buNone/>
            </a:pPr>
            <a:r>
              <a:rPr b="1" lang="en-US" sz="1400"/>
              <a:t>ALTERNATIVE 1: From Words to Action</a:t>
            </a:r>
            <a:endParaRPr/>
          </a:p>
          <a:p>
            <a:pPr indent="0" lvl="0" marL="0" rtl="0" algn="l">
              <a:spcBef>
                <a:spcPts val="0"/>
              </a:spcBef>
              <a:spcAft>
                <a:spcPts val="0"/>
              </a:spcAft>
              <a:buClr>
                <a:schemeClr val="dk1"/>
              </a:buClr>
              <a:buSzPts val="1400"/>
              <a:buFont typeface="Calibri"/>
              <a:buNone/>
            </a:pPr>
            <a:r>
              <a:t/>
            </a:r>
            <a:endParaRPr b="1" sz="1400"/>
          </a:p>
          <a:p>
            <a:pPr indent="0" lvl="0" marL="0" rtl="0" algn="l">
              <a:spcBef>
                <a:spcPts val="0"/>
              </a:spcBef>
              <a:spcAft>
                <a:spcPts val="0"/>
              </a:spcAft>
              <a:buClr>
                <a:schemeClr val="dk1"/>
              </a:buClr>
              <a:buSzPts val="1400"/>
              <a:buFont typeface="Calibri"/>
              <a:buNone/>
            </a:pPr>
            <a:r>
              <a:rPr b="0" lang="en-US" sz="1400"/>
              <a:t>Cognitive Psychology links cognitive processes and behavior. </a:t>
            </a:r>
            <a:endParaRPr/>
          </a:p>
          <a:p>
            <a:pPr indent="0" lvl="0" marL="0" rtl="0" algn="l">
              <a:spcBef>
                <a:spcPts val="0"/>
              </a:spcBef>
              <a:spcAft>
                <a:spcPts val="0"/>
              </a:spcAft>
              <a:buClr>
                <a:schemeClr val="dk1"/>
              </a:buClr>
              <a:buSzPts val="1400"/>
              <a:buFont typeface="Calibri"/>
              <a:buNone/>
            </a:pPr>
            <a:r>
              <a:t/>
            </a:r>
            <a:endParaRPr b="0" sz="1400"/>
          </a:p>
          <a:p>
            <a:pPr indent="0" lvl="0" marL="0" rtl="0" algn="l">
              <a:spcBef>
                <a:spcPts val="0"/>
              </a:spcBef>
              <a:spcAft>
                <a:spcPts val="0"/>
              </a:spcAft>
              <a:buClr>
                <a:schemeClr val="dk1"/>
              </a:buClr>
              <a:buSzPts val="1400"/>
              <a:buFont typeface="Calibri"/>
              <a:buNone/>
            </a:pPr>
            <a:r>
              <a:rPr b="1" lang="en-US" sz="1400"/>
              <a:t>Cognitive Psychology </a:t>
            </a:r>
            <a:r>
              <a:rPr lang="en-US" sz="1400"/>
              <a:t>is the study of mental functions and their role in behavior.  </a:t>
            </a:r>
            <a:r>
              <a:rPr b="1" lang="en-US" sz="1400"/>
              <a:t>Mental functions </a:t>
            </a:r>
            <a:r>
              <a:rPr lang="en-US" sz="1400"/>
              <a:t>include memory, learning, perception, attention, reasoning, language, etc.  A simple task such as understanding a sentence and deciding on a response involves many mental functions, and each of these functions may be broken down into several cognitive components or processes. Cognitive Psychology models these  cognitive processes and their organization.</a:t>
            </a:r>
            <a:endParaRPr sz="1400"/>
          </a:p>
          <a:p>
            <a:pPr indent="0" lvl="0" marL="0" rtl="0" algn="l">
              <a:spcBef>
                <a:spcPts val="0"/>
              </a:spcBef>
              <a:spcAft>
                <a:spcPts val="0"/>
              </a:spcAft>
              <a:buClr>
                <a:schemeClr val="dk1"/>
              </a:buClr>
              <a:buSzPts val="1400"/>
              <a:buFont typeface="Calibri"/>
              <a:buNone/>
            </a:pPr>
            <a:r>
              <a:t/>
            </a:r>
            <a:endParaRPr sz="1400"/>
          </a:p>
          <a:p>
            <a:pPr indent="0" lvl="0" marL="0" rtl="0" algn="l">
              <a:spcBef>
                <a:spcPts val="0"/>
              </a:spcBef>
              <a:spcAft>
                <a:spcPts val="0"/>
              </a:spcAft>
              <a:buClr>
                <a:schemeClr val="dk1"/>
              </a:buClr>
              <a:buSzPts val="1400"/>
              <a:buFont typeface="Calibri"/>
              <a:buNone/>
            </a:pPr>
            <a:r>
              <a:rPr b="1" lang="en-US" sz="1400"/>
              <a:t>To provide a simplified example, imagine your friend tells you “There’s a bear behind you.”</a:t>
            </a:r>
            <a:endParaRPr/>
          </a:p>
          <a:p>
            <a:pPr indent="0" lvl="0" marL="0" rtl="0" algn="l">
              <a:spcBef>
                <a:spcPts val="0"/>
              </a:spcBef>
              <a:spcAft>
                <a:spcPts val="0"/>
              </a:spcAft>
              <a:buClr>
                <a:schemeClr val="dk1"/>
              </a:buClr>
              <a:buSzPts val="1400"/>
              <a:buFont typeface="Calibri"/>
              <a:buNone/>
            </a:pPr>
            <a:r>
              <a:rPr lang="en-US" sz="1400"/>
              <a:t>What are some of the cognitive functions that must occur before we can run?</a:t>
            </a:r>
            <a:endParaRPr/>
          </a:p>
          <a:p>
            <a:pPr indent="-171450" lvl="0" marL="171450" rtl="0" algn="l">
              <a:spcBef>
                <a:spcPts val="0"/>
              </a:spcBef>
              <a:spcAft>
                <a:spcPts val="0"/>
              </a:spcAft>
              <a:buClr>
                <a:schemeClr val="dk1"/>
              </a:buClr>
              <a:buSzPts val="1400"/>
              <a:buFont typeface="Arial"/>
              <a:buChar char="•"/>
            </a:pPr>
            <a:r>
              <a:rPr b="1" lang="en-US" sz="1400"/>
              <a:t>CLICK: First</a:t>
            </a:r>
            <a:r>
              <a:rPr lang="en-US" sz="1400"/>
              <a:t> we must </a:t>
            </a:r>
            <a:r>
              <a:rPr b="1" lang="en-US" sz="1400"/>
              <a:t>understand </a:t>
            </a:r>
            <a:r>
              <a:rPr b="0" i="0" lang="en-US" sz="1400"/>
              <a:t>the sentence</a:t>
            </a:r>
            <a:r>
              <a:rPr lang="en-US" sz="1400"/>
              <a:t>.  This would involve a complex set of processes related to perception and linguistic processing. </a:t>
            </a:r>
            <a:endParaRPr/>
          </a:p>
          <a:p>
            <a:pPr indent="-171450" lvl="0" marL="171450" rtl="0" algn="l">
              <a:spcBef>
                <a:spcPts val="0"/>
              </a:spcBef>
              <a:spcAft>
                <a:spcPts val="0"/>
              </a:spcAft>
              <a:buClr>
                <a:schemeClr val="dk1"/>
              </a:buClr>
              <a:buSzPts val="1400"/>
              <a:buFont typeface="Arial"/>
              <a:buChar char="•"/>
            </a:pPr>
            <a:r>
              <a:rPr b="1" lang="en-US" sz="1400"/>
              <a:t>CLICK: Second</a:t>
            </a:r>
            <a:r>
              <a:rPr lang="en-US" sz="1400"/>
              <a:t>, we must figure out </a:t>
            </a:r>
            <a:r>
              <a:rPr b="1" lang="en-US" sz="1400"/>
              <a:t>where the bear is</a:t>
            </a:r>
            <a:r>
              <a:rPr lang="en-US" sz="1400"/>
              <a:t>, in order to run in the right direction.</a:t>
            </a:r>
            <a:endParaRPr/>
          </a:p>
          <a:p>
            <a:pPr indent="-171450" lvl="0" marL="171450" rtl="0" algn="l">
              <a:spcBef>
                <a:spcPts val="0"/>
              </a:spcBef>
              <a:spcAft>
                <a:spcPts val="0"/>
              </a:spcAft>
              <a:buClr>
                <a:schemeClr val="dk1"/>
              </a:buClr>
              <a:buSzPts val="1400"/>
              <a:buFont typeface="Arial"/>
              <a:buChar char="•"/>
            </a:pPr>
            <a:r>
              <a:rPr b="1" lang="en-US" sz="1400"/>
              <a:t>CLICK: </a:t>
            </a:r>
            <a:r>
              <a:rPr b="0" lang="en-US" sz="1400"/>
              <a:t>We </a:t>
            </a:r>
            <a:r>
              <a:rPr lang="en-US" sz="1400"/>
              <a:t>would also need to use </a:t>
            </a:r>
            <a:r>
              <a:rPr b="1" lang="en-US" sz="1400"/>
              <a:t>recognition processes </a:t>
            </a:r>
            <a:r>
              <a:rPr lang="en-US" sz="1400"/>
              <a:t>to identify the bear when it comes into our field of vision. Recognition and Localization processes may happen at the same time. </a:t>
            </a:r>
            <a:endParaRPr/>
          </a:p>
          <a:p>
            <a:pPr indent="-171450" lvl="0" marL="171450" rtl="0" algn="l">
              <a:spcBef>
                <a:spcPts val="0"/>
              </a:spcBef>
              <a:spcAft>
                <a:spcPts val="0"/>
              </a:spcAft>
              <a:buClr>
                <a:schemeClr val="dk1"/>
              </a:buClr>
              <a:buSzPts val="1400"/>
              <a:buFont typeface="Arial"/>
              <a:buChar char="•"/>
            </a:pPr>
            <a:r>
              <a:rPr b="1" lang="en-US" sz="1400"/>
              <a:t>CLICK: Finally</a:t>
            </a:r>
            <a:r>
              <a:rPr lang="en-US" sz="1400"/>
              <a:t>, we must </a:t>
            </a:r>
            <a:r>
              <a:rPr b="1" lang="en-US" sz="1400"/>
              <a:t>determine what action to take </a:t>
            </a:r>
            <a:r>
              <a:rPr b="0" lang="en-US" sz="1400"/>
              <a:t> and send action signals to our muscles to run.</a:t>
            </a:r>
            <a:endParaRPr/>
          </a:p>
          <a:p>
            <a:pPr indent="-82550" lvl="0" marL="171450" rtl="0" algn="l">
              <a:spcBef>
                <a:spcPts val="0"/>
              </a:spcBef>
              <a:spcAft>
                <a:spcPts val="0"/>
              </a:spcAft>
              <a:buClr>
                <a:schemeClr val="dk1"/>
              </a:buClr>
              <a:buSzPts val="1400"/>
              <a:buFont typeface="Arial"/>
              <a:buNone/>
            </a:pPr>
            <a:r>
              <a:t/>
            </a:r>
            <a:endParaRPr sz="1400"/>
          </a:p>
          <a:p>
            <a:pPr indent="-171450" lvl="0" marL="171450" rtl="0" algn="l">
              <a:spcBef>
                <a:spcPts val="0"/>
              </a:spcBef>
              <a:spcAft>
                <a:spcPts val="0"/>
              </a:spcAft>
              <a:buClr>
                <a:schemeClr val="dk1"/>
              </a:buClr>
              <a:buSzPts val="1400"/>
              <a:buFont typeface="Arial"/>
              <a:buChar char="•"/>
            </a:pPr>
            <a:r>
              <a:rPr lang="en-US" sz="1400"/>
              <a:t>The outcome of this cognitive processing stream influences our thoughts, emotions, and our actions!</a:t>
            </a:r>
            <a:endParaRPr/>
          </a:p>
          <a:p>
            <a:pPr indent="0" lvl="0" marL="0" rtl="0" algn="l">
              <a:spcBef>
                <a:spcPts val="0"/>
              </a:spcBef>
              <a:spcAft>
                <a:spcPts val="0"/>
              </a:spcAft>
              <a:buClr>
                <a:schemeClr val="dk1"/>
              </a:buClr>
              <a:buSzPts val="1400"/>
              <a:buFont typeface="Calibri"/>
              <a:buNone/>
            </a:pPr>
            <a:r>
              <a:t/>
            </a:r>
            <a:endParaRPr sz="1400"/>
          </a:p>
          <a:p>
            <a:pPr indent="0" lvl="0" marL="0" rtl="0" algn="l">
              <a:spcBef>
                <a:spcPts val="0"/>
              </a:spcBef>
              <a:spcAft>
                <a:spcPts val="0"/>
              </a:spcAft>
              <a:buNone/>
            </a:pPr>
            <a:r>
              <a:rPr b="1" i="1" lang="en-US" sz="1200"/>
              <a:t>Image Credits:</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Person with speech bubble. </a:t>
            </a:r>
            <a:r>
              <a:rPr lang="en-US" sz="1200">
                <a:solidFill>
                  <a:schemeClr val="dk1"/>
                </a:solidFill>
                <a:latin typeface="Calibri"/>
                <a:ea typeface="Calibri"/>
                <a:cs typeface="Calibri"/>
                <a:sym typeface="Calibri"/>
              </a:rPr>
              <a:t>From </a:t>
            </a:r>
            <a:r>
              <a:rPr i="1" lang="en-US" sz="1200">
                <a:solidFill>
                  <a:schemeClr val="dk1"/>
                </a:solidFill>
                <a:latin typeface="Calibri"/>
                <a:ea typeface="Calibri"/>
                <a:cs typeface="Calibri"/>
                <a:sym typeface="Calibri"/>
              </a:rPr>
              <a:t>Speech balloon talk bubble</a:t>
            </a:r>
            <a:r>
              <a:rPr lang="en-US" sz="1200">
                <a:solidFill>
                  <a:schemeClr val="dk1"/>
                </a:solidFill>
                <a:latin typeface="Calibri"/>
                <a:ea typeface="Calibri"/>
                <a:cs typeface="Calibri"/>
                <a:sym typeface="Calibri"/>
              </a:rPr>
              <a:t> [ClipArt] by [Peggy_Marco], n.d., Pixabay (</a:t>
            </a:r>
            <a:r>
              <a:rPr lang="en-US" sz="1200" u="sng">
                <a:solidFill>
                  <a:schemeClr val="dk1"/>
                </a:solidFill>
                <a:latin typeface="Calibri"/>
                <a:ea typeface="Calibri"/>
                <a:cs typeface="Calibri"/>
                <a:sym typeface="Calibri"/>
                <a:hlinkClick r:id="rId2">
                  <a:extLst>
                    <a:ext uri="{A12FA001-AC4F-418D-AE19-62706E023703}">
                      <ahyp:hlinkClr val="tx"/>
                    </a:ext>
                  </a:extLst>
                </a:hlinkClick>
              </a:rPr>
              <a:t>https://pixabay.com/illustrations/speech-balloon-talk-bubble-1019777/</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3">
                  <a:extLst>
                    <a:ext uri="{A12FA001-AC4F-418D-AE19-62706E023703}">
                      <ahyp:hlinkClr val="tx"/>
                    </a:ext>
                  </a:extLst>
                </a:hlinkClick>
              </a:rPr>
              <a:t>CC0 1.0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US" sz="1200" u="none" cap="none" strike="noStrike">
                <a:solidFill>
                  <a:schemeClr val="dk1"/>
                </a:solidFill>
                <a:latin typeface="Calibri"/>
                <a:ea typeface="Calibri"/>
                <a:cs typeface="Calibri"/>
                <a:sym typeface="Calibri"/>
              </a:rPr>
              <a:t>People running. </a:t>
            </a:r>
            <a:r>
              <a:rPr lang="en-US" sz="1200">
                <a:solidFill>
                  <a:schemeClr val="dk1"/>
                </a:solidFill>
                <a:latin typeface="Calibri"/>
                <a:ea typeface="Calibri"/>
                <a:cs typeface="Calibri"/>
                <a:sym typeface="Calibri"/>
              </a:rPr>
              <a:t>From </a:t>
            </a:r>
            <a:r>
              <a:rPr i="1" lang="en-US" sz="1200">
                <a:solidFill>
                  <a:schemeClr val="dk1"/>
                </a:solidFill>
                <a:latin typeface="Calibri"/>
                <a:ea typeface="Calibri"/>
                <a:cs typeface="Calibri"/>
                <a:sym typeface="Calibri"/>
              </a:rPr>
              <a:t>Competition race sport run </a:t>
            </a:r>
            <a:r>
              <a:rPr lang="en-US" sz="1200">
                <a:solidFill>
                  <a:schemeClr val="dk1"/>
                </a:solidFill>
                <a:latin typeface="Calibri"/>
                <a:ea typeface="Calibri"/>
                <a:cs typeface="Calibri"/>
                <a:sym typeface="Calibri"/>
              </a:rPr>
              <a:t>[ClipArt] by [Peggy_Marco], n.d., Pixabay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https://pixabay.com/illustrations/speech-balloon-talk-bubble-1019777/</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5">
                  <a:extLst>
                    <a:ext uri="{A12FA001-AC4F-418D-AE19-62706E023703}">
                      <ahyp:hlinkClr val="tx"/>
                    </a:ext>
                  </a:extLst>
                </a:hlinkClick>
              </a:rPr>
              <a:t>CC0 1.0</a:t>
            </a:r>
            <a:r>
              <a:rPr lang="en-US" sz="1200">
                <a:solidFill>
                  <a:schemeClr val="dk1"/>
                </a:solidFill>
                <a:latin typeface="Calibri"/>
                <a:ea typeface="Calibri"/>
                <a:cs typeface="Calibri"/>
                <a:sym typeface="Calibri"/>
              </a:rPr>
              <a:t>.</a:t>
            </a:r>
            <a:endParaRPr/>
          </a:p>
        </p:txBody>
      </p:sp>
      <p:sp>
        <p:nvSpPr>
          <p:cNvPr id="112" name="Google Shape;11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5:notes"/>
          <p:cNvSpPr txBox="1"/>
          <p:nvPr>
            <p:ph idx="1" type="body"/>
          </p:nvPr>
        </p:nvSpPr>
        <p:spPr>
          <a:xfrm>
            <a:off x="381000" y="4191000"/>
            <a:ext cx="6172200" cy="472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41" name="Google Shape;14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7:notes"/>
          <p:cNvSpPr txBox="1"/>
          <p:nvPr>
            <p:ph idx="1" type="body"/>
          </p:nvPr>
        </p:nvSpPr>
        <p:spPr>
          <a:xfrm>
            <a:off x="685800" y="4343399"/>
            <a:ext cx="5562600" cy="47990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US" sz="1400">
                <a:solidFill>
                  <a:schemeClr val="dk1"/>
                </a:solidFill>
                <a:latin typeface="Calibri"/>
                <a:ea typeface="Calibri"/>
                <a:cs typeface="Calibri"/>
                <a:sym typeface="Calibri"/>
              </a:rPr>
              <a:t>EEG is a </a:t>
            </a:r>
            <a:r>
              <a:rPr b="1" lang="en-US" sz="1400">
                <a:solidFill>
                  <a:schemeClr val="dk1"/>
                </a:solidFill>
                <a:latin typeface="Calibri"/>
                <a:ea typeface="Calibri"/>
                <a:cs typeface="Calibri"/>
                <a:sym typeface="Calibri"/>
              </a:rPr>
              <a:t>non-invasive</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direct</a:t>
            </a:r>
            <a:r>
              <a:rPr lang="en-US" sz="1400">
                <a:solidFill>
                  <a:schemeClr val="dk1"/>
                </a:solidFill>
                <a:latin typeface="Calibri"/>
                <a:ea typeface="Calibri"/>
                <a:cs typeface="Calibri"/>
                <a:sym typeface="Calibri"/>
              </a:rPr>
              <a:t> and </a:t>
            </a:r>
            <a:r>
              <a:rPr b="1" lang="en-US" sz="1400">
                <a:solidFill>
                  <a:schemeClr val="dk1"/>
                </a:solidFill>
                <a:latin typeface="Calibri"/>
                <a:ea typeface="Calibri"/>
                <a:cs typeface="Calibri"/>
                <a:sym typeface="Calibri"/>
              </a:rPr>
              <a:t>continuous</a:t>
            </a:r>
            <a:r>
              <a:rPr lang="en-US" sz="1400">
                <a:solidFill>
                  <a:schemeClr val="dk1"/>
                </a:solidFill>
                <a:latin typeface="Calibri"/>
                <a:ea typeface="Calibri"/>
                <a:cs typeface="Calibri"/>
                <a:sym typeface="Calibri"/>
              </a:rPr>
              <a:t> measure of the changes in electrical potentials </a:t>
            </a:r>
            <a:r>
              <a:rPr b="1" lang="en-US" sz="1400">
                <a:solidFill>
                  <a:schemeClr val="dk1"/>
                </a:solidFill>
                <a:latin typeface="Calibri"/>
                <a:ea typeface="Calibri"/>
                <a:cs typeface="Calibri"/>
                <a:sym typeface="Calibri"/>
              </a:rPr>
              <a:t>at the scalp </a:t>
            </a:r>
            <a:r>
              <a:rPr lang="en-US" sz="1400">
                <a:solidFill>
                  <a:schemeClr val="dk1"/>
                </a:solidFill>
                <a:latin typeface="Calibri"/>
                <a:ea typeface="Calibri"/>
                <a:cs typeface="Calibri"/>
                <a:sym typeface="Calibri"/>
              </a:rPr>
              <a:t>produced by neural activity in </a:t>
            </a:r>
            <a:r>
              <a:rPr b="1" lang="en-US" sz="1400">
                <a:solidFill>
                  <a:schemeClr val="dk1"/>
                </a:solidFill>
                <a:latin typeface="Calibri"/>
                <a:ea typeface="Calibri"/>
                <a:cs typeface="Calibri"/>
                <a:sym typeface="Calibri"/>
              </a:rPr>
              <a:t>REAL time</a:t>
            </a:r>
            <a:r>
              <a:rPr lang="en-US" sz="1400">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2400"/>
              <a:buFont typeface="Arial"/>
              <a:buNone/>
            </a:pPr>
            <a:r>
              <a:t/>
            </a:r>
            <a:endParaRPr sz="1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rPr lang="en-US" sz="1400">
                <a:solidFill>
                  <a:schemeClr val="dk1"/>
                </a:solidFill>
                <a:latin typeface="Calibri"/>
                <a:ea typeface="Calibri"/>
                <a:cs typeface="Calibri"/>
                <a:sym typeface="Calibri"/>
              </a:rPr>
              <a:t>In this picture, you can see a picture of a participant wearing a cap with electrodes. </a:t>
            </a:r>
            <a:r>
              <a:rPr b="0" lang="en-US" sz="1400"/>
              <a:t>Electrodes are connected to an amplifier that amplifies and records the signal at each electrode. Each electrode produces a its own data stream tracking changes in electrical signals at its scalp location, which is displayed on a computer screen.</a:t>
            </a:r>
            <a:endParaRPr/>
          </a:p>
          <a:p>
            <a:pPr indent="0" lvl="0" marL="0" marR="0" rtl="0" algn="l">
              <a:spcBef>
                <a:spcPts val="0"/>
              </a:spcBef>
              <a:spcAft>
                <a:spcPts val="0"/>
              </a:spcAft>
              <a:buClr>
                <a:schemeClr val="dk1"/>
              </a:buClr>
              <a:buSzPts val="2400"/>
              <a:buFont typeface="Arial"/>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400"/>
              <a:buFont typeface="Arial"/>
              <a:buNone/>
            </a:pPr>
            <a:r>
              <a:rPr lang="en-US" sz="1400">
                <a:solidFill>
                  <a:schemeClr val="dk1"/>
                </a:solidFill>
                <a:latin typeface="Calibri"/>
                <a:ea typeface="Calibri"/>
                <a:cs typeface="Calibri"/>
                <a:sym typeface="Calibri"/>
              </a:rPr>
              <a:t>Let’s briefly break down some key concepts in this definition:</a:t>
            </a:r>
            <a:endParaRPr b="1" sz="1400"/>
          </a:p>
          <a:p>
            <a:pPr indent="0" lvl="0" marL="0" rtl="0" algn="l">
              <a:spcBef>
                <a:spcPts val="0"/>
              </a:spcBef>
              <a:spcAft>
                <a:spcPts val="0"/>
              </a:spcAft>
              <a:buClr>
                <a:schemeClr val="dk1"/>
              </a:buClr>
              <a:buSzPts val="1400"/>
              <a:buFont typeface="Calibri"/>
              <a:buNone/>
            </a:pPr>
            <a:r>
              <a:t/>
            </a:r>
            <a:endParaRPr b="1" sz="1400"/>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is Non-invasive: </a:t>
            </a:r>
            <a:r>
              <a:rPr b="0" lang="en-US" sz="1400"/>
              <a:t>Electrodes are not inserted into the brain.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Measures Scalp potentials</a:t>
            </a:r>
            <a:r>
              <a:rPr b="0" lang="en-US" sz="1400"/>
              <a:t>: Electrodes are placed on the scalp and measure </a:t>
            </a:r>
            <a:r>
              <a:rPr b="1" lang="en-US" sz="1400"/>
              <a:t>changes in electric signals at the scalp.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is a direct measure of brain activity:  </a:t>
            </a:r>
            <a:r>
              <a:rPr b="0" lang="en-US" sz="1400"/>
              <a:t>The speed of electric transmission from brain to scalp is so fast that the time lag is negligible – thus it captures brain activity in real time.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lang="en-US" sz="1400"/>
              <a:t>EEG is a continuous Measure: </a:t>
            </a:r>
            <a:r>
              <a:rPr b="0" lang="en-US" sz="1400"/>
              <a:t>EEG tracks changes in scalp potential over time. </a:t>
            </a:r>
            <a:endParaRPr/>
          </a:p>
          <a:p>
            <a:pPr indent="0" lvl="0" marL="0" rtl="0" algn="l">
              <a:spcBef>
                <a:spcPts val="0"/>
              </a:spcBef>
              <a:spcAft>
                <a:spcPts val="0"/>
              </a:spcAft>
              <a:buClr>
                <a:schemeClr val="dk1"/>
              </a:buClr>
              <a:buSzPts val="1400"/>
              <a:buFont typeface="Calibri"/>
              <a:buNone/>
            </a:pPr>
            <a:r>
              <a:t/>
            </a:r>
            <a:endParaRPr b="1" sz="1400"/>
          </a:p>
          <a:p>
            <a:pPr indent="0" lvl="0" marL="0" rtl="0" algn="l">
              <a:spcBef>
                <a:spcPts val="0"/>
              </a:spcBef>
              <a:spcAft>
                <a:spcPts val="0"/>
              </a:spcAft>
              <a:buClr>
                <a:schemeClr val="dk1"/>
              </a:buClr>
              <a:buSzPts val="1400"/>
              <a:buFont typeface="Calibri"/>
              <a:buNone/>
            </a:pPr>
            <a:r>
              <a:rPr b="1" lang="en-US" sz="1400"/>
              <a:t>These last two are key advantages of the EEG Method – it has very high temporal resolution so we can see millisecond changes in brain activity as it happens. </a:t>
            </a:r>
            <a:endParaRPr/>
          </a:p>
          <a:p>
            <a:pPr indent="0" lvl="0" marL="0" rtl="0" algn="l">
              <a:spcBef>
                <a:spcPts val="0"/>
              </a:spcBef>
              <a:spcAft>
                <a:spcPts val="0"/>
              </a:spcAft>
              <a:buClr>
                <a:schemeClr val="dk1"/>
              </a:buClr>
              <a:buSzPts val="1400"/>
              <a:buFont typeface="Calibri"/>
              <a:buNone/>
            </a:pPr>
            <a:r>
              <a:t/>
            </a:r>
            <a:endParaRPr b="1" sz="1400"/>
          </a:p>
          <a:p>
            <a:pPr indent="0" lvl="0" marL="0" marR="0" rtl="0" algn="l">
              <a:lnSpc>
                <a:spcPct val="100000"/>
              </a:lnSpc>
              <a:spcBef>
                <a:spcPts val="0"/>
              </a:spcBef>
              <a:spcAft>
                <a:spcPts val="0"/>
              </a:spcAft>
              <a:buClr>
                <a:schemeClr val="dk1"/>
              </a:buClr>
              <a:buSzPts val="1400"/>
              <a:buFont typeface="Calibri"/>
              <a:buNone/>
            </a:pPr>
            <a:r>
              <a:rPr b="1" i="1" lang="en-US" sz="1400"/>
              <a:t>Image Credits:</a:t>
            </a:r>
            <a:endParaRPr/>
          </a:p>
          <a:p>
            <a:pPr indent="0" lvl="0" marL="0" rtl="0" algn="l">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Person wearing EEG cap connected to amplifier. From </a:t>
            </a:r>
            <a:r>
              <a:rPr i="1" lang="en-US" sz="1200">
                <a:solidFill>
                  <a:schemeClr val="dk1"/>
                </a:solidFill>
                <a:latin typeface="Calibri"/>
                <a:ea typeface="Calibri"/>
                <a:cs typeface="Calibri"/>
                <a:sym typeface="Calibri"/>
              </a:rPr>
              <a:t>CapTrak and actiCHamp</a:t>
            </a:r>
            <a:r>
              <a:rPr lang="en-US" sz="1200">
                <a:solidFill>
                  <a:schemeClr val="dk1"/>
                </a:solidFill>
                <a:latin typeface="Calibri"/>
                <a:ea typeface="Calibri"/>
                <a:cs typeface="Calibri"/>
                <a:sym typeface="Calibri"/>
              </a:rPr>
              <a:t> by BrainVision, n.d. (</a:t>
            </a:r>
            <a:r>
              <a:rPr lang="en-US" sz="1200" u="sng">
                <a:solidFill>
                  <a:schemeClr val="dk1"/>
                </a:solidFill>
                <a:latin typeface="Calibri"/>
                <a:ea typeface="Calibri"/>
                <a:cs typeface="Calibri"/>
                <a:sym typeface="Calibri"/>
                <a:hlinkClick r:id="rId2">
                  <a:extLst>
                    <a:ext uri="{A12FA001-AC4F-418D-AE19-62706E023703}">
                      <ahyp:hlinkClr val="tx"/>
                    </a:ext>
                  </a:extLst>
                </a:hlinkClick>
              </a:rPr>
              <a:t>https://pressrelease.brainproducts.com/wp-content/gallery/1501/CapTrak_actiCHamp_01.jpg</a:t>
            </a:r>
            <a:r>
              <a:rPr lang="en-US" sz="1200">
                <a:solidFill>
                  <a:schemeClr val="dk1"/>
                </a:solidFill>
                <a:latin typeface="Calibri"/>
                <a:ea typeface="Calibri"/>
                <a:cs typeface="Calibri"/>
                <a:sym typeface="Calibri"/>
              </a:rPr>
              <a:t>). Copyright by Brain Vision, LLC.</a:t>
            </a:r>
            <a:endParaRPr/>
          </a:p>
          <a:p>
            <a:pPr indent="0" lvl="0" marL="0" rtl="0" algn="l">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Computer monitor. From </a:t>
            </a:r>
            <a:r>
              <a:rPr i="1" lang="en-US" sz="1200">
                <a:solidFill>
                  <a:schemeClr val="dk1"/>
                </a:solidFill>
                <a:latin typeface="Calibri"/>
                <a:ea typeface="Calibri"/>
                <a:cs typeface="Calibri"/>
                <a:sym typeface="Calibri"/>
              </a:rPr>
              <a:t>Computer monitor lcd screen blank</a:t>
            </a:r>
            <a:r>
              <a:rPr lang="en-US" sz="1200">
                <a:solidFill>
                  <a:schemeClr val="dk1"/>
                </a:solidFill>
                <a:latin typeface="Calibri"/>
                <a:ea typeface="Calibri"/>
                <a:cs typeface="Calibri"/>
                <a:sym typeface="Calibri"/>
              </a:rPr>
              <a:t> by [Clker-Free-Vector-Images], n.d. (</a:t>
            </a:r>
            <a:r>
              <a:rPr lang="en-US" sz="1200" u="sng">
                <a:solidFill>
                  <a:schemeClr val="dk1"/>
                </a:solidFill>
                <a:latin typeface="Calibri"/>
                <a:ea typeface="Calibri"/>
                <a:cs typeface="Calibri"/>
                <a:sym typeface="Calibri"/>
                <a:hlinkClick r:id="rId3">
                  <a:extLst>
                    <a:ext uri="{A12FA001-AC4F-418D-AE19-62706E023703}">
                      <ahyp:hlinkClr val="tx"/>
                    </a:ext>
                  </a:extLst>
                </a:hlinkClick>
              </a:rPr>
              <a:t>https://pixabay.com/vectors/computer-monitor-lcd-screen-blank-303283/</a:t>
            </a:r>
            <a:r>
              <a:rPr lang="en-US" sz="1200">
                <a:solidFill>
                  <a:schemeClr val="dk1"/>
                </a:solidFill>
                <a:latin typeface="Calibri"/>
                <a:ea typeface="Calibri"/>
                <a:cs typeface="Calibri"/>
                <a:sym typeface="Calibri"/>
              </a:rPr>
              <a:t>). </a:t>
            </a:r>
            <a:r>
              <a:rPr lang="en-US" sz="1200" u="sng">
                <a:solidFill>
                  <a:schemeClr val="dk1"/>
                </a:solidFill>
                <a:latin typeface="Calibri"/>
                <a:ea typeface="Calibri"/>
                <a:cs typeface="Calibri"/>
                <a:sym typeface="Calibri"/>
                <a:hlinkClick r:id="rId4">
                  <a:extLst>
                    <a:ext uri="{A12FA001-AC4F-418D-AE19-62706E023703}">
                      <ahyp:hlinkClr val="tx"/>
                    </a:ext>
                  </a:extLst>
                </a:hlinkClick>
              </a:rPr>
              <a:t>CC0 1.0</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Clr>
                <a:schemeClr val="dk1"/>
              </a:buClr>
              <a:buSzPts val="1400"/>
              <a:buFont typeface="Calibri"/>
              <a:buNone/>
            </a:pPr>
            <a:r>
              <a:t/>
            </a:r>
            <a:endParaRPr b="1" sz="1400"/>
          </a:p>
        </p:txBody>
      </p:sp>
      <p:sp>
        <p:nvSpPr>
          <p:cNvPr id="183" name="Google Shape;18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6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6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6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6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ncept 1 light">
  <p:cSld name="Key Concept 1 light">
    <p:bg>
      <p:bgPr>
        <a:solidFill>
          <a:schemeClr val="lt2"/>
        </a:solidFill>
      </p:bgPr>
    </p:bg>
    <p:spTree>
      <p:nvGrpSpPr>
        <p:cNvPr id="27" name="Shape 27"/>
        <p:cNvGrpSpPr/>
        <p:nvPr/>
      </p:nvGrpSpPr>
      <p:grpSpPr>
        <a:xfrm>
          <a:off x="0" y="0"/>
          <a:ext cx="0" cy="0"/>
          <a:chOff x="0" y="0"/>
          <a:chExt cx="0" cy="0"/>
        </a:xfrm>
      </p:grpSpPr>
      <p:sp>
        <p:nvSpPr>
          <p:cNvPr id="28" name="Google Shape;28;p53"/>
          <p:cNvSpPr txBox="1"/>
          <p:nvPr>
            <p:ph type="title"/>
          </p:nvPr>
        </p:nvSpPr>
        <p:spPr>
          <a:xfrm>
            <a:off x="1008111" y="167809"/>
            <a:ext cx="9720312" cy="110486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EA3F2"/>
              </a:buClr>
              <a:buSzPts val="4800"/>
              <a:buFont typeface="Microsoft JhengHe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3"/>
          <p:cNvSpPr/>
          <p:nvPr/>
        </p:nvSpPr>
        <p:spPr>
          <a:xfrm>
            <a:off x="-1" y="0"/>
            <a:ext cx="927101" cy="1428750"/>
          </a:xfrm>
          <a:prstGeom prst="rect">
            <a:avLst/>
          </a:prstGeom>
          <a:solidFill>
            <a:srgbClr val="2EA3F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pic>
        <p:nvPicPr>
          <p:cNvPr id="30" name="Google Shape;30;p53"/>
          <p:cNvPicPr preferRelativeResize="0"/>
          <p:nvPr/>
        </p:nvPicPr>
        <p:blipFill rotWithShape="1">
          <a:blip r:embed="rId2">
            <a:alphaModFix amt="50000"/>
          </a:blip>
          <a:srcRect b="0" l="0" r="0" t="0"/>
          <a:stretch/>
        </p:blipFill>
        <p:spPr>
          <a:xfrm>
            <a:off x="143256" y="109536"/>
            <a:ext cx="640586" cy="1041400"/>
          </a:xfrm>
          <a:prstGeom prst="rect">
            <a:avLst/>
          </a:prstGeom>
          <a:noFill/>
          <a:ln>
            <a:noFill/>
          </a:ln>
        </p:spPr>
      </p:pic>
      <p:sp>
        <p:nvSpPr>
          <p:cNvPr id="31" name="Google Shape;31;p53"/>
          <p:cNvSpPr txBox="1"/>
          <p:nvPr/>
        </p:nvSpPr>
        <p:spPr>
          <a:xfrm>
            <a:off x="-35886" y="1141872"/>
            <a:ext cx="42958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100"/>
              <a:buFont typeface="Calibri"/>
              <a:buNone/>
            </a:pPr>
            <a:r>
              <a:rPr b="1" lang="en-US" sz="1100">
                <a:solidFill>
                  <a:schemeClr val="lt1"/>
                </a:solidFill>
                <a:latin typeface="Calibri"/>
                <a:ea typeface="Calibri"/>
                <a:cs typeface="Calibri"/>
                <a:sym typeface="Calibri"/>
              </a:rPr>
              <a:t>KEY</a:t>
            </a:r>
            <a:endParaRPr sz="1800">
              <a:solidFill>
                <a:schemeClr val="dk1"/>
              </a:solidFill>
              <a:latin typeface="Calibri"/>
              <a:ea typeface="Calibri"/>
              <a:cs typeface="Calibri"/>
              <a:sym typeface="Calibri"/>
            </a:endParaRPr>
          </a:p>
        </p:txBody>
      </p:sp>
      <p:sp>
        <p:nvSpPr>
          <p:cNvPr id="32" name="Google Shape;32;p53"/>
          <p:cNvSpPr txBox="1"/>
          <p:nvPr/>
        </p:nvSpPr>
        <p:spPr>
          <a:xfrm>
            <a:off x="224268" y="1141872"/>
            <a:ext cx="75141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100"/>
              <a:buFont typeface="Calibri"/>
              <a:buNone/>
            </a:pPr>
            <a:r>
              <a:rPr b="1" lang="en-US" sz="1100">
                <a:solidFill>
                  <a:schemeClr val="lt1"/>
                </a:solidFill>
                <a:latin typeface="Calibri"/>
                <a:ea typeface="Calibri"/>
                <a:cs typeface="Calibri"/>
                <a:sym typeface="Calibri"/>
              </a:rPr>
              <a:t>CONCEPT</a:t>
            </a:r>
            <a:endParaRPr sz="1800">
              <a:solidFill>
                <a:schemeClr val="dk1"/>
              </a:solidFill>
              <a:latin typeface="Calibri"/>
              <a:ea typeface="Calibri"/>
              <a:cs typeface="Calibri"/>
              <a:sym typeface="Calibri"/>
            </a:endParaRPr>
          </a:p>
        </p:txBody>
      </p:sp>
      <p:sp>
        <p:nvSpPr>
          <p:cNvPr id="33" name="Google Shape;33;p53"/>
          <p:cNvSpPr txBox="1"/>
          <p:nvPr>
            <p:ph idx="1" type="body"/>
          </p:nvPr>
        </p:nvSpPr>
        <p:spPr>
          <a:xfrm>
            <a:off x="1196181" y="1560852"/>
            <a:ext cx="9799637" cy="43973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 name="Shape 34"/>
        <p:cNvGrpSpPr/>
        <p:nvPr/>
      </p:nvGrpSpPr>
      <p:grpSpPr>
        <a:xfrm>
          <a:off x="0" y="0"/>
          <a:ext cx="0" cy="0"/>
          <a:chOff x="0" y="0"/>
          <a:chExt cx="0" cy="0"/>
        </a:xfrm>
      </p:grpSpPr>
      <p:sp>
        <p:nvSpPr>
          <p:cNvPr id="35" name="Google Shape;35;p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7" name="Google Shape;37;p5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 name="Google Shape;38;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5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5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5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5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5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5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gbuzzell@fiu.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7.png"/><Relationship Id="rId4" Type="http://schemas.openxmlformats.org/officeDocument/2006/relationships/image" Target="../media/image4.png"/><Relationship Id="rId5" Type="http://schemas.openxmlformats.org/officeDocument/2006/relationships/hyperlink" Target="http://www.pursueerp.com/" TargetMode="External"/><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1" Type="http://schemas.openxmlformats.org/officeDocument/2006/relationships/hyperlink" Target="http://www.pursueerp.com/" TargetMode="External"/><Relationship Id="rId10" Type="http://schemas.openxmlformats.org/officeDocument/2006/relationships/image" Target="../media/image19.png"/><Relationship Id="rId13" Type="http://schemas.openxmlformats.org/officeDocument/2006/relationships/image" Target="../media/image24.png"/><Relationship Id="rId12"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8.png"/><Relationship Id="rId15" Type="http://schemas.openxmlformats.org/officeDocument/2006/relationships/image" Target="../media/image86.png"/><Relationship Id="rId14" Type="http://schemas.openxmlformats.org/officeDocument/2006/relationships/image" Target="../media/image22.png"/><Relationship Id="rId17" Type="http://schemas.openxmlformats.org/officeDocument/2006/relationships/image" Target="../media/image21.png"/><Relationship Id="rId16" Type="http://schemas.openxmlformats.org/officeDocument/2006/relationships/image" Target="../media/image29.png"/><Relationship Id="rId5" Type="http://schemas.openxmlformats.org/officeDocument/2006/relationships/chart" Target="../charts/chart1.xml"/><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pursue.richmond.edu/products/animations/understanding-eeg-part-1/" TargetMode="External"/><Relationship Id="rId4" Type="http://schemas.openxmlformats.org/officeDocument/2006/relationships/image" Target="../media/image20.png"/><Relationship Id="rId5" Type="http://schemas.openxmlformats.org/officeDocument/2006/relationships/hyperlink" Target="https://pursue.richmond.edu/multimedia-tools/animations/eeg-1-understanding-potentials/" TargetMode="External"/><Relationship Id="rId6" Type="http://schemas.openxmlformats.org/officeDocument/2006/relationships/hyperlink" Target="http://www.pursueerp.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pursue.richmond.edu/multimedia-tools/animations/eeg-2-formation-dipole/" TargetMode="External"/><Relationship Id="rId4" Type="http://schemas.openxmlformats.org/officeDocument/2006/relationships/image" Target="../media/image23.png"/><Relationship Id="rId5" Type="http://schemas.openxmlformats.org/officeDocument/2006/relationships/hyperlink" Target="https://pursue.richmond.edu/multimedia-tools/animations/eeg-2-formation-dipole/" TargetMode="External"/><Relationship Id="rId6" Type="http://schemas.openxmlformats.org/officeDocument/2006/relationships/hyperlink" Target="http://www.pursueerp.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pursue.richmond.edu/multimedia-tools/animations/eeg-3-sensing-dipoles/" TargetMode="External"/><Relationship Id="rId4" Type="http://schemas.openxmlformats.org/officeDocument/2006/relationships/image" Target="../media/image25.png"/><Relationship Id="rId5" Type="http://schemas.openxmlformats.org/officeDocument/2006/relationships/hyperlink" Target="https://pursue.richmond.edu/multimedia-tools/animations/eeg-3-sensing-dipoles/" TargetMode="External"/><Relationship Id="rId6" Type="http://schemas.openxmlformats.org/officeDocument/2006/relationships/hyperlink" Target="http://www.pursueerp.com/" TargetMode="External"/></Relationships>
</file>

<file path=ppt/slides/_rels/slide17.xml.rels><?xml version="1.0" encoding="UTF-8" standalone="yes"?><Relationships xmlns="http://schemas.openxmlformats.org/package/2006/relationships"><Relationship Id="rId11" Type="http://schemas.openxmlformats.org/officeDocument/2006/relationships/hyperlink" Target="http://www.pursueerp.com/" TargetMode="External"/><Relationship Id="rId10" Type="http://schemas.openxmlformats.org/officeDocument/2006/relationships/image" Target="../media/image19.png"/><Relationship Id="rId13" Type="http://schemas.openxmlformats.org/officeDocument/2006/relationships/image" Target="../media/image24.png"/><Relationship Id="rId12"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8.png"/><Relationship Id="rId15" Type="http://schemas.openxmlformats.org/officeDocument/2006/relationships/image" Target="../media/image86.png"/><Relationship Id="rId14" Type="http://schemas.openxmlformats.org/officeDocument/2006/relationships/image" Target="../media/image22.png"/><Relationship Id="rId17" Type="http://schemas.openxmlformats.org/officeDocument/2006/relationships/image" Target="../media/image21.png"/><Relationship Id="rId16" Type="http://schemas.openxmlformats.org/officeDocument/2006/relationships/image" Target="../media/image29.png"/><Relationship Id="rId5" Type="http://schemas.openxmlformats.org/officeDocument/2006/relationships/chart" Target="../charts/chart2.xml"/><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3.xml"/><Relationship Id="rId4" Type="http://schemas.openxmlformats.org/officeDocument/2006/relationships/image" Target="../media/image28.png"/><Relationship Id="rId9" Type="http://schemas.openxmlformats.org/officeDocument/2006/relationships/hyperlink" Target="http://www.pursueerp.com/" TargetMode="External"/><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27.png"/><Relationship Id="rId9" Type="http://schemas.openxmlformats.org/officeDocument/2006/relationships/hyperlink" Target="http://www.pursueerp.com/" TargetMode="External"/><Relationship Id="rId5" Type="http://schemas.openxmlformats.org/officeDocument/2006/relationships/image" Target="../media/image41.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hyperlink" Target="https://pursue.richmond.edu/multimedia-tools/interactive-simulations/simulation-3/" TargetMode="External"/><Relationship Id="rId10" Type="http://schemas.openxmlformats.org/officeDocument/2006/relationships/hyperlink" Target="https://pursue.richmond.edu/learn-eeg-erp/interactive-simulations/eeg-orientation-simulation-sim-3/" TargetMode="External"/><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pursue.richmond.edu/multimedia-tools/interactive-simulations/simulation-1/" TargetMode="External"/><Relationship Id="rId4" Type="http://schemas.openxmlformats.org/officeDocument/2006/relationships/hyperlink" Target="https://pursue.richmond.edu/multimedia-tools/interactive-simulations/simulation-1/" TargetMode="External"/><Relationship Id="rId9" Type="http://schemas.openxmlformats.org/officeDocument/2006/relationships/hyperlink" Target="https://pursue.richmond.edu/multimedia-tools/interactive-simulations/simulation-2/" TargetMode="External"/><Relationship Id="rId5" Type="http://schemas.openxmlformats.org/officeDocument/2006/relationships/image" Target="../media/image37.png"/><Relationship Id="rId6" Type="http://schemas.openxmlformats.org/officeDocument/2006/relationships/hyperlink" Target="http://www.pursueerp.com/" TargetMode="External"/><Relationship Id="rId7" Type="http://schemas.openxmlformats.org/officeDocument/2006/relationships/hyperlink" Target="https://pursue.richmond.edu/multimedia-tools/interactive-simulations/simulation-2/" TargetMode="External"/><Relationship Id="rId8"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11.jpg"/><Relationship Id="rId9" Type="http://schemas.openxmlformats.org/officeDocument/2006/relationships/image" Target="../media/image7.png"/><Relationship Id="rId5" Type="http://schemas.openxmlformats.org/officeDocument/2006/relationships/image" Target="../media/image15.gif"/><Relationship Id="rId6" Type="http://schemas.openxmlformats.org/officeDocument/2006/relationships/hyperlink" Target="http://www.pursueerp.com/" TargetMode="External"/><Relationship Id="rId7" Type="http://schemas.openxmlformats.org/officeDocument/2006/relationships/image" Target="../media/image87.png"/><Relationship Id="rId8"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6.png"/><Relationship Id="rId5" Type="http://schemas.openxmlformats.org/officeDocument/2006/relationships/chart" Target="../charts/chart4.xml"/><Relationship Id="rId6" Type="http://schemas.openxmlformats.org/officeDocument/2006/relationships/image" Target="../media/image42.png"/><Relationship Id="rId7" Type="http://schemas.openxmlformats.org/officeDocument/2006/relationships/hyperlink" Target="http://www.pursueerp.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hart" Target="../charts/chart5.xml"/><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3.png"/><Relationship Id="rId7" Type="http://schemas.openxmlformats.org/officeDocument/2006/relationships/hyperlink" Target="http://www.pursueerp.com/" TargetMode="External"/></Relationships>
</file>

<file path=ppt/slides/_rels/slide26.xml.rels><?xml version="1.0" encoding="UTF-8" standalone="yes"?><Relationships xmlns="http://schemas.openxmlformats.org/package/2006/relationships"><Relationship Id="rId10" Type="http://schemas.openxmlformats.org/officeDocument/2006/relationships/hyperlink" Target="http://www.pursueerp.com/"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49.png"/><Relationship Id="rId8"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youtu.be/iXXxL0EOJqs?t=87" TargetMode="External"/><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55.png"/><Relationship Id="rId7" Type="http://schemas.openxmlformats.org/officeDocument/2006/relationships/hyperlink" Target="https://www.youtube.com/watch?v=iXXxL0EOJqs" TargetMode="External"/><Relationship Id="rId8" Type="http://schemas.openxmlformats.org/officeDocument/2006/relationships/hyperlink" Target="http://www.pursueerp.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6.jpg"/><Relationship Id="rId5" Type="http://schemas.openxmlformats.org/officeDocument/2006/relationships/image" Target="../media/image61.png"/><Relationship Id="rId6" Type="http://schemas.openxmlformats.org/officeDocument/2006/relationships/hyperlink" Target="http://www.pursueerp.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58.png"/><Relationship Id="rId6" Type="http://schemas.openxmlformats.org/officeDocument/2006/relationships/image" Target="../media/image64.png"/><Relationship Id="rId7" Type="http://schemas.openxmlformats.org/officeDocument/2006/relationships/image" Target="../media/image71.png"/><Relationship Id="rId8" Type="http://schemas.openxmlformats.org/officeDocument/2006/relationships/hyperlink" Target="http://www.pursueerp.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62.png"/><Relationship Id="rId6" Type="http://schemas.openxmlformats.org/officeDocument/2006/relationships/image" Target="../media/image67.png"/><Relationship Id="rId7" Type="http://schemas.openxmlformats.org/officeDocument/2006/relationships/hyperlink" Target="http://www.pursueerp.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3.jpg"/><Relationship Id="rId4" Type="http://schemas.openxmlformats.org/officeDocument/2006/relationships/image" Target="../media/image65.jpg"/><Relationship Id="rId5" Type="http://schemas.openxmlformats.org/officeDocument/2006/relationships/image" Target="../media/image69.png"/><Relationship Id="rId6" Type="http://schemas.openxmlformats.org/officeDocument/2006/relationships/image" Target="../media/image66.png"/><Relationship Id="rId7" Type="http://schemas.openxmlformats.org/officeDocument/2006/relationships/hyperlink" Target="http://www.pursueerp.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7.png"/><Relationship Id="rId4" Type="http://schemas.openxmlformats.org/officeDocument/2006/relationships/image" Target="../media/image4.png"/><Relationship Id="rId5" Type="http://schemas.openxmlformats.org/officeDocument/2006/relationships/hyperlink" Target="http://www.pursueerp.com/" TargetMode="External"/><Relationship Id="rId6" Type="http://schemas.openxmlformats.org/officeDocument/2006/relationships/image" Target="../media/image7.png"/></Relationships>
</file>

<file path=ppt/slides/_rels/slide35.xml.rels><?xml version="1.0" encoding="UTF-8" standalone="yes"?><Relationships xmlns="http://schemas.openxmlformats.org/package/2006/relationships"><Relationship Id="rId11" Type="http://schemas.openxmlformats.org/officeDocument/2006/relationships/hyperlink" Target="http://www.pursueerp.com/" TargetMode="External"/><Relationship Id="rId10"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8.png"/><Relationship Id="rId5" Type="http://schemas.openxmlformats.org/officeDocument/2006/relationships/chart" Target="../charts/chart6.xml"/><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2.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4.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1.jpg"/><Relationship Id="rId5" Type="http://schemas.openxmlformats.org/officeDocument/2006/relationships/hyperlink" Target="http://www.pursueerp.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2.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0.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8.png"/><Relationship Id="rId4" Type="http://schemas.openxmlformats.org/officeDocument/2006/relationships/image" Target="../media/image83.jpg"/><Relationship Id="rId5" Type="http://schemas.openxmlformats.org/officeDocument/2006/relationships/image" Target="../media/image8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1.jpg"/><Relationship Id="rId5" Type="http://schemas.openxmlformats.org/officeDocument/2006/relationships/image" Target="../media/image15.gif"/><Relationship Id="rId6" Type="http://schemas.openxmlformats.org/officeDocument/2006/relationships/hyperlink" Target="http://www.pursueerp.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7.png"/><Relationship Id="rId4" Type="http://schemas.openxmlformats.org/officeDocument/2006/relationships/image" Target="../media/image4.png"/><Relationship Id="rId5" Type="http://schemas.openxmlformats.org/officeDocument/2006/relationships/hyperlink" Target="http://www.pursueerp.com/" TargetMode="External"/><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t>Lecture Module 2:</a:t>
            </a:r>
            <a:br>
              <a:rPr b="1" lang="en-US"/>
            </a:br>
            <a:r>
              <a:rPr b="1" lang="en-US"/>
              <a:t> EEG Basics</a:t>
            </a:r>
            <a:endParaRPr i="1"/>
          </a:p>
        </p:txBody>
      </p:sp>
      <p:sp>
        <p:nvSpPr>
          <p:cNvPr id="96" name="Google Shape;96;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NDCLab</a:t>
            </a:r>
            <a:endParaRPr/>
          </a:p>
          <a:p>
            <a:pPr indent="0" lvl="0" marL="0" rtl="0" algn="ctr">
              <a:lnSpc>
                <a:spcPct val="90000"/>
              </a:lnSpc>
              <a:spcBef>
                <a:spcPts val="1000"/>
              </a:spcBef>
              <a:spcAft>
                <a:spcPts val="0"/>
              </a:spcAft>
              <a:buClr>
                <a:schemeClr val="dk1"/>
              </a:buClr>
              <a:buSzPts val="2400"/>
              <a:buNone/>
            </a:pPr>
            <a:r>
              <a:rPr lang="en-US"/>
              <a:t>Florida International University</a:t>
            </a:r>
            <a:endParaRPr/>
          </a:p>
        </p:txBody>
      </p:sp>
      <p:sp>
        <p:nvSpPr>
          <p:cNvPr id="97" name="Google Shape;97;p1"/>
          <p:cNvSpPr txBox="1"/>
          <p:nvPr/>
        </p:nvSpPr>
        <p:spPr>
          <a:xfrm>
            <a:off x="1469406" y="5018082"/>
            <a:ext cx="9253188" cy="1655762"/>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1600"/>
              <a:buFont typeface="Arial"/>
              <a:buNone/>
            </a:pPr>
            <a:r>
              <a:rPr b="0" i="1" lang="en-US" sz="1600" u="none" cap="none" strike="noStrike">
                <a:solidFill>
                  <a:schemeClr val="dk1"/>
                </a:solidFill>
                <a:latin typeface="Calibri"/>
                <a:ea typeface="Calibri"/>
                <a:cs typeface="Calibri"/>
                <a:sym typeface="Calibri"/>
              </a:rPr>
              <a:t>George Buzzell does not take credit for any of the images presented in these lecture slides. If not otherwise indicated, all images were sourced from materials available from Steven J. Luck, Michael X. Cohen, or identified through generic google image searches. Appropriate credit for all images/figures can be identified through a reverse image search or by requesting this information directly from George Buzzell at </a:t>
            </a:r>
            <a:r>
              <a:rPr b="0" i="1" lang="en-US" sz="1600" u="sng" cap="none" strike="noStrike">
                <a:solidFill>
                  <a:schemeClr val="dk1"/>
                </a:solidFill>
                <a:latin typeface="Calibri"/>
                <a:ea typeface="Calibri"/>
                <a:cs typeface="Calibri"/>
                <a:sym typeface="Calibri"/>
                <a:hlinkClick r:id="rId3">
                  <a:extLst>
                    <a:ext uri="{A12FA001-AC4F-418D-AE19-62706E023703}">
                      <ahyp:hlinkClr val="tx"/>
                    </a:ext>
                  </a:extLst>
                </a:hlinkClick>
              </a:rPr>
              <a:t>gbuzzell@fiu.edu</a:t>
            </a:r>
            <a:r>
              <a:rPr b="0" i="1" lang="en-US" sz="1600" u="none" cap="none" strike="noStrike">
                <a:solidFill>
                  <a:schemeClr val="dk1"/>
                </a:solidFill>
                <a:latin typeface="Calibri"/>
                <a:ea typeface="Calibri"/>
                <a:cs typeface="Calibri"/>
                <a:sym typeface="Calibri"/>
              </a:rPr>
              <a:t>. The theory presented in these lectures are taken predominantly the EEG books and videos by Michael X. Cohen and Steven J. Luck, as well as the PURSUE initiative. Note that all use of PURSUE initiative materials are appropriately cited.</a:t>
            </a:r>
            <a:endParaRPr/>
          </a:p>
          <a:p>
            <a:pPr indent="0" lvl="0" marL="0" marR="0" rtl="0" algn="just">
              <a:lnSpc>
                <a:spcPct val="90000"/>
              </a:lnSpc>
              <a:spcBef>
                <a:spcPts val="1000"/>
              </a:spcBef>
              <a:spcAft>
                <a:spcPts val="0"/>
              </a:spcAft>
              <a:buClr>
                <a:schemeClr val="dk1"/>
              </a:buClr>
              <a:buSzPts val="1600"/>
              <a:buFont typeface="Arial"/>
              <a:buNone/>
            </a:pPr>
            <a:r>
              <a:t/>
            </a:r>
            <a:endParaRPr b="0" i="1" sz="16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Interim summary</a:t>
            </a:r>
            <a:endParaRPr/>
          </a:p>
        </p:txBody>
      </p:sp>
      <p:sp>
        <p:nvSpPr>
          <p:cNvPr id="215" name="Google Shape;215;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US"/>
              <a:t>Cognitive neuroscience seeks to understand brain, mind, and behavior using non-invasive neural methods, cognitive psychology experiments, and behavioral measures</a:t>
            </a:r>
            <a:endParaRPr/>
          </a:p>
          <a:p>
            <a:pPr indent="-336550" lvl="0" marL="514350" rtl="0" algn="l">
              <a:lnSpc>
                <a:spcPct val="90000"/>
              </a:lnSpc>
              <a:spcBef>
                <a:spcPts val="1000"/>
              </a:spcBef>
              <a:spcAft>
                <a:spcPts val="0"/>
              </a:spcAft>
              <a:buClr>
                <a:schemeClr val="dk1"/>
              </a:buClr>
              <a:buSzPts val="2800"/>
              <a:buFont typeface="Calibri"/>
              <a:buNone/>
            </a:pPr>
            <a:r>
              <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There is no perfect neural method; all have pros/cons</a:t>
            </a:r>
            <a:endParaRPr/>
          </a:p>
          <a:p>
            <a:pPr indent="-336550" lvl="0" marL="514350" rtl="0" algn="l">
              <a:lnSpc>
                <a:spcPct val="90000"/>
              </a:lnSpc>
              <a:spcBef>
                <a:spcPts val="1000"/>
              </a:spcBef>
              <a:spcAft>
                <a:spcPts val="0"/>
              </a:spcAft>
              <a:buClr>
                <a:schemeClr val="dk1"/>
              </a:buClr>
              <a:buSzPts val="2800"/>
              <a:buFont typeface="Calibri"/>
              <a:buNone/>
            </a:pPr>
            <a:r>
              <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EEG provides a direct, real-time measure of brain activity and is our neural method of choice in the NDCLab.</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1"/>
          <p:cNvSpPr txBox="1"/>
          <p:nvPr>
            <p:ph type="title"/>
          </p:nvPr>
        </p:nvSpPr>
        <p:spPr>
          <a:xfrm>
            <a:off x="838200" y="26638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What is EEG?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12"/>
          <p:cNvPicPr preferRelativeResize="0"/>
          <p:nvPr/>
        </p:nvPicPr>
        <p:blipFill rotWithShape="1">
          <a:blip r:embed="rId3">
            <a:alphaModFix/>
          </a:blip>
          <a:srcRect b="0" l="0" r="0" t="0"/>
          <a:stretch/>
        </p:blipFill>
        <p:spPr>
          <a:xfrm>
            <a:off x="6937375" y="2490422"/>
            <a:ext cx="4050066" cy="3332162"/>
          </a:xfrm>
          <a:prstGeom prst="rect">
            <a:avLst/>
          </a:prstGeom>
          <a:noFill/>
          <a:ln>
            <a:noFill/>
          </a:ln>
        </p:spPr>
      </p:pic>
      <p:sp>
        <p:nvSpPr>
          <p:cNvPr id="227" name="Google Shape;227;p12"/>
          <p:cNvSpPr txBox="1"/>
          <p:nvPr>
            <p:ph type="title"/>
          </p:nvPr>
        </p:nvSpPr>
        <p:spPr>
          <a:xfrm>
            <a:off x="513184" y="46038"/>
            <a:ext cx="1058091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A3F2"/>
              </a:buClr>
              <a:buSzPts val="4320"/>
              <a:buFont typeface="Microsoft JhengHei"/>
              <a:buNone/>
            </a:pPr>
            <a:r>
              <a:rPr lang="en-US" sz="4320"/>
              <a:t>ELECTROENCEPHALOGRAPHY (EEG)</a:t>
            </a:r>
            <a:endParaRPr/>
          </a:p>
        </p:txBody>
      </p:sp>
      <p:pic>
        <p:nvPicPr>
          <p:cNvPr id="228" name="Google Shape;228;p12"/>
          <p:cNvPicPr preferRelativeResize="0"/>
          <p:nvPr/>
        </p:nvPicPr>
        <p:blipFill rotWithShape="1">
          <a:blip r:embed="rId4">
            <a:alphaModFix/>
          </a:blip>
          <a:srcRect b="0" l="0" r="0" t="0"/>
          <a:stretch/>
        </p:blipFill>
        <p:spPr>
          <a:xfrm>
            <a:off x="7102475" y="2647585"/>
            <a:ext cx="3695700" cy="2325231"/>
          </a:xfrm>
          <a:prstGeom prst="rect">
            <a:avLst/>
          </a:prstGeom>
          <a:noFill/>
          <a:ln>
            <a:noFill/>
          </a:ln>
        </p:spPr>
      </p:pic>
      <p:sp>
        <p:nvSpPr>
          <p:cNvPr id="229" name="Google Shape;229;p12"/>
          <p:cNvSpPr/>
          <p:nvPr/>
        </p:nvSpPr>
        <p:spPr>
          <a:xfrm>
            <a:off x="7092840" y="2639538"/>
            <a:ext cx="3721100" cy="2325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cxnSp>
        <p:nvCxnSpPr>
          <p:cNvPr id="230" name="Google Shape;230;p12"/>
          <p:cNvCxnSpPr/>
          <p:nvPr/>
        </p:nvCxnSpPr>
        <p:spPr>
          <a:xfrm>
            <a:off x="10923941" y="2520584"/>
            <a:ext cx="0" cy="2578100"/>
          </a:xfrm>
          <a:prstGeom prst="straightConnector1">
            <a:avLst/>
          </a:prstGeom>
          <a:noFill/>
          <a:ln cap="flat" cmpd="sng" w="133350">
            <a:solidFill>
              <a:srgbClr val="262626"/>
            </a:solidFill>
            <a:prstDash val="solid"/>
            <a:miter lim="800000"/>
            <a:headEnd len="sm" w="sm" type="none"/>
            <a:tailEnd len="sm" w="sm" type="none"/>
          </a:ln>
        </p:spPr>
      </p:cxnSp>
      <p:sp>
        <p:nvSpPr>
          <p:cNvPr id="231" name="Google Shape;231;p12"/>
          <p:cNvSpPr txBox="1"/>
          <p:nvPr/>
        </p:nvSpPr>
        <p:spPr>
          <a:xfrm>
            <a:off x="438539" y="1219201"/>
            <a:ext cx="10229461" cy="83099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EEG is a </a:t>
            </a:r>
            <a:r>
              <a:rPr b="1" lang="en-US" sz="2400">
                <a:solidFill>
                  <a:schemeClr val="dk1"/>
                </a:solidFill>
                <a:latin typeface="Calibri"/>
                <a:ea typeface="Calibri"/>
                <a:cs typeface="Calibri"/>
                <a:sym typeface="Calibri"/>
              </a:rPr>
              <a:t>non-invasive</a:t>
            </a: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direct</a:t>
            </a:r>
            <a:r>
              <a:rPr lang="en-US" sz="2400">
                <a:solidFill>
                  <a:schemeClr val="dk1"/>
                </a:solidFill>
                <a:latin typeface="Calibri"/>
                <a:ea typeface="Calibri"/>
                <a:cs typeface="Calibri"/>
                <a:sym typeface="Calibri"/>
              </a:rPr>
              <a:t> and </a:t>
            </a:r>
            <a:r>
              <a:rPr b="1" lang="en-US" sz="2400">
                <a:solidFill>
                  <a:schemeClr val="dk1"/>
                </a:solidFill>
                <a:latin typeface="Calibri"/>
                <a:ea typeface="Calibri"/>
                <a:cs typeface="Calibri"/>
                <a:sym typeface="Calibri"/>
              </a:rPr>
              <a:t>continuous</a:t>
            </a:r>
            <a:r>
              <a:rPr lang="en-US" sz="2400">
                <a:solidFill>
                  <a:schemeClr val="dk1"/>
                </a:solidFill>
                <a:latin typeface="Calibri"/>
                <a:ea typeface="Calibri"/>
                <a:cs typeface="Calibri"/>
                <a:sym typeface="Calibri"/>
              </a:rPr>
              <a:t> measure of the changes in electrical potentials </a:t>
            </a:r>
            <a:r>
              <a:rPr b="1" lang="en-US" sz="2400">
                <a:solidFill>
                  <a:schemeClr val="dk1"/>
                </a:solidFill>
                <a:latin typeface="Calibri"/>
                <a:ea typeface="Calibri"/>
                <a:cs typeface="Calibri"/>
                <a:sym typeface="Calibri"/>
              </a:rPr>
              <a:t>at the scalp </a:t>
            </a:r>
            <a:r>
              <a:rPr lang="en-US" sz="2400">
                <a:solidFill>
                  <a:schemeClr val="dk1"/>
                </a:solidFill>
                <a:latin typeface="Calibri"/>
                <a:ea typeface="Calibri"/>
                <a:cs typeface="Calibri"/>
                <a:sym typeface="Calibri"/>
              </a:rPr>
              <a:t>produced by neural activity in </a:t>
            </a:r>
            <a:r>
              <a:rPr b="1" lang="en-US" sz="2400">
                <a:solidFill>
                  <a:schemeClr val="dk1"/>
                </a:solidFill>
                <a:latin typeface="Calibri"/>
                <a:ea typeface="Calibri"/>
                <a:cs typeface="Calibri"/>
                <a:sym typeface="Calibri"/>
              </a:rPr>
              <a:t>REAL time</a:t>
            </a:r>
            <a:r>
              <a:rPr lang="en-US" sz="24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232" name="Google Shape;232;p12"/>
          <p:cNvSpPr txBox="1"/>
          <p:nvPr/>
        </p:nvSpPr>
        <p:spPr>
          <a:xfrm>
            <a:off x="4772506" y="5822584"/>
            <a:ext cx="168469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BFBFBF"/>
              </a:buClr>
              <a:buSzPts val="1200"/>
              <a:buFont typeface="Calibri"/>
              <a:buNone/>
            </a:pPr>
            <a:r>
              <a:rPr lang="en-US" sz="1200">
                <a:solidFill>
                  <a:srgbClr val="BFBFBF"/>
                </a:solidFill>
                <a:latin typeface="Calibri"/>
                <a:ea typeface="Calibri"/>
                <a:cs typeface="Calibri"/>
                <a:sym typeface="Calibri"/>
              </a:rPr>
              <a:t>Brain Vision EEG System</a:t>
            </a:r>
            <a:endParaRPr sz="1800">
              <a:solidFill>
                <a:schemeClr val="dk1"/>
              </a:solidFill>
              <a:latin typeface="Calibri"/>
              <a:ea typeface="Calibri"/>
              <a:cs typeface="Calibri"/>
              <a:sym typeface="Calibri"/>
            </a:endParaRPr>
          </a:p>
        </p:txBody>
      </p:sp>
      <p:sp>
        <p:nvSpPr>
          <p:cNvPr id="233" name="Google Shape;233;p12"/>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Adapted 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5">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pic>
        <p:nvPicPr>
          <p:cNvPr id="234" name="Google Shape;234;p12"/>
          <p:cNvPicPr preferRelativeResize="0"/>
          <p:nvPr/>
        </p:nvPicPr>
        <p:blipFill rotWithShape="1">
          <a:blip r:embed="rId6">
            <a:alphaModFix/>
          </a:blip>
          <a:srcRect b="0" l="0" r="0" t="0"/>
          <a:stretch/>
        </p:blipFill>
        <p:spPr>
          <a:xfrm>
            <a:off x="1666347" y="2490422"/>
            <a:ext cx="3677925" cy="31466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0"/>
                                        <p:tgtEl>
                                          <p:spTgt spid="229"/>
                                        </p:tgtEl>
                                      </p:cBhvr>
                                    </p:animEffect>
                                    <p:set>
                                      <p:cBhvr>
                                        <p:cTn dur="1" fill="hold">
                                          <p:stCondLst>
                                            <p:cond delay="5000"/>
                                          </p:stCondLst>
                                        </p:cTn>
                                        <p:tgtEl>
                                          <p:spTgt spid="2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p13"/>
          <p:cNvGrpSpPr/>
          <p:nvPr/>
        </p:nvGrpSpPr>
        <p:grpSpPr>
          <a:xfrm>
            <a:off x="417237" y="570414"/>
            <a:ext cx="11470256" cy="4193213"/>
            <a:chOff x="-10512" y="296877"/>
            <a:chExt cx="11470256" cy="4193213"/>
          </a:xfrm>
        </p:grpSpPr>
        <p:sp>
          <p:nvSpPr>
            <p:cNvPr id="241" name="Google Shape;241;p13"/>
            <p:cNvSpPr/>
            <p:nvPr/>
          </p:nvSpPr>
          <p:spPr>
            <a:xfrm rot="5400000">
              <a:off x="411045" y="2199565"/>
              <a:ext cx="1269791" cy="2112905"/>
            </a:xfrm>
            <a:prstGeom prst="corner">
              <a:avLst>
                <a:gd fmla="val 16120" name="adj1"/>
                <a:gd fmla="val 16110" name="adj2"/>
              </a:avLst>
            </a:prstGeom>
            <a:solidFill>
              <a:schemeClr val="accent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211382" y="2818018"/>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txBox="1"/>
            <p:nvPr/>
          </p:nvSpPr>
          <p:spPr>
            <a:xfrm>
              <a:off x="211382" y="2818018"/>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Postsynaptic</a:t>
              </a:r>
              <a:endParaRPr/>
            </a:p>
            <a:p>
              <a:pPr indent="0" lvl="0" marL="0" marR="0" rtl="0" algn="l">
                <a:lnSpc>
                  <a:spcPct val="90000"/>
                </a:lnSpc>
                <a:spcBef>
                  <a:spcPts val="63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Potentials</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Affect local ion concentrations surrounding the cell</a:t>
              </a:r>
              <a:endParaRPr/>
            </a:p>
          </p:txBody>
        </p:sp>
        <p:sp>
          <p:nvSpPr>
            <p:cNvPr id="244" name="Google Shape;244;p13"/>
            <p:cNvSpPr/>
            <p:nvPr/>
          </p:nvSpPr>
          <p:spPr>
            <a:xfrm>
              <a:off x="1759011" y="2031160"/>
              <a:ext cx="359913" cy="359913"/>
            </a:xfrm>
            <a:prstGeom prst="triangle">
              <a:avLst>
                <a:gd fmla="val 100000" name="adj"/>
              </a:avLst>
            </a:prstGeom>
            <a:solidFill>
              <a:srgbClr val="E2F90B"/>
            </a:solidFill>
            <a:ln cap="flat" cmpd="sng" w="12700">
              <a:solidFill>
                <a:srgbClr val="E2F90B"/>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rot="5400000">
              <a:off x="2758547" y="1608866"/>
              <a:ext cx="1269791" cy="2112905"/>
            </a:xfrm>
            <a:prstGeom prst="corner">
              <a:avLst>
                <a:gd fmla="val 16120" name="adj1"/>
                <a:gd fmla="val 16110" name="adj2"/>
              </a:avLst>
            </a:prstGeom>
            <a:solidFill>
              <a:srgbClr val="93F316"/>
            </a:solidFill>
            <a:ln cap="flat" cmpd="sng" w="12700">
              <a:solidFill>
                <a:srgbClr val="93F31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2546587" y="2240169"/>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txBox="1"/>
            <p:nvPr/>
          </p:nvSpPr>
          <p:spPr>
            <a:xfrm>
              <a:off x="2546587" y="2240169"/>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Dipoles</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 difference of charge between two parts of the neuron</a:t>
              </a:r>
              <a:endParaRPr/>
            </a:p>
          </p:txBody>
        </p:sp>
        <p:sp>
          <p:nvSpPr>
            <p:cNvPr id="248" name="Google Shape;248;p13"/>
            <p:cNvSpPr/>
            <p:nvPr/>
          </p:nvSpPr>
          <p:spPr>
            <a:xfrm>
              <a:off x="4094216" y="1453311"/>
              <a:ext cx="359913" cy="359913"/>
            </a:xfrm>
            <a:prstGeom prst="triangle">
              <a:avLst>
                <a:gd fmla="val 100000" name="adj"/>
              </a:avLst>
            </a:prstGeom>
            <a:solidFill>
              <a:srgbClr val="50ED23"/>
            </a:solidFill>
            <a:ln cap="flat" cmpd="sng" w="12700">
              <a:solidFill>
                <a:srgbClr val="50ED2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rot="5400000">
              <a:off x="5093752" y="1031017"/>
              <a:ext cx="1269791" cy="2112905"/>
            </a:xfrm>
            <a:prstGeom prst="corner">
              <a:avLst>
                <a:gd fmla="val 16120" name="adj1"/>
                <a:gd fmla="val 16110" name="adj2"/>
              </a:avLst>
            </a:prstGeom>
            <a:solidFill>
              <a:srgbClr val="2EE844"/>
            </a:solidFill>
            <a:ln cap="flat" cmpd="sng" w="12700">
              <a:solidFill>
                <a:srgbClr val="2EE84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4881792" y="1662320"/>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txBox="1"/>
            <p:nvPr/>
          </p:nvSpPr>
          <p:spPr>
            <a:xfrm>
              <a:off x="4881792" y="1662320"/>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Summation</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Synchronous dipoles from aligned  neurons summate</a:t>
              </a:r>
              <a:endParaRPr/>
            </a:p>
          </p:txBody>
        </p:sp>
        <p:sp>
          <p:nvSpPr>
            <p:cNvPr id="252" name="Google Shape;252;p13"/>
            <p:cNvSpPr/>
            <p:nvPr/>
          </p:nvSpPr>
          <p:spPr>
            <a:xfrm>
              <a:off x="6429421" y="875463"/>
              <a:ext cx="359913" cy="359913"/>
            </a:xfrm>
            <a:prstGeom prst="triangle">
              <a:avLst>
                <a:gd fmla="val 100000" name="adj"/>
              </a:avLst>
            </a:prstGeom>
            <a:solidFill>
              <a:srgbClr val="3AE286"/>
            </a:solidFill>
            <a:ln cap="flat" cmpd="sng" w="12700">
              <a:solidFill>
                <a:srgbClr val="3AE28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rot="5400000">
              <a:off x="7428957" y="453168"/>
              <a:ext cx="1269791" cy="2112905"/>
            </a:xfrm>
            <a:prstGeom prst="corner">
              <a:avLst>
                <a:gd fmla="val 16120" name="adj1"/>
                <a:gd fmla="val 16110" name="adj2"/>
              </a:avLst>
            </a:prstGeom>
            <a:solidFill>
              <a:srgbClr val="44DEBE"/>
            </a:solidFill>
            <a:ln cap="flat" cmpd="sng" w="12700">
              <a:solidFill>
                <a:srgbClr val="44DEB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7216997" y="1084472"/>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txBox="1"/>
            <p:nvPr/>
          </p:nvSpPr>
          <p:spPr>
            <a:xfrm>
              <a:off x="7216997" y="1084472"/>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Scalp Distribution</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Dipole potentials spread to scalp</a:t>
              </a:r>
              <a:endParaRPr/>
            </a:p>
          </p:txBody>
        </p:sp>
        <p:sp>
          <p:nvSpPr>
            <p:cNvPr id="256" name="Google Shape;256;p13"/>
            <p:cNvSpPr/>
            <p:nvPr/>
          </p:nvSpPr>
          <p:spPr>
            <a:xfrm>
              <a:off x="8764626" y="297614"/>
              <a:ext cx="359913" cy="359913"/>
            </a:xfrm>
            <a:prstGeom prst="triangle">
              <a:avLst>
                <a:gd fmla="val 100000" name="adj"/>
              </a:avLst>
            </a:prstGeom>
            <a:solidFill>
              <a:srgbClr val="4FC5D9"/>
            </a:solidFill>
            <a:ln cap="flat" cmpd="sng" w="12700">
              <a:solidFill>
                <a:srgbClr val="4FC5D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rot="5400000">
              <a:off x="9764162" y="-124680"/>
              <a:ext cx="1269791" cy="2112905"/>
            </a:xfrm>
            <a:prstGeom prst="corner">
              <a:avLst>
                <a:gd fmla="val 16120" name="adj1"/>
                <a:gd fmla="val 16110" name="adj2"/>
              </a:avLst>
            </a:prstGeom>
            <a:solidFill>
              <a:srgbClr val="5999D5"/>
            </a:solidFill>
            <a:ln cap="flat" cmpd="sng" w="12700">
              <a:solidFill>
                <a:srgbClr val="5999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9552202" y="506623"/>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txBox="1"/>
            <p:nvPr/>
          </p:nvSpPr>
          <p:spPr>
            <a:xfrm>
              <a:off x="9552202" y="506623"/>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EEG Waveforms</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Electrodes measure changes in scalp voltage over time</a:t>
              </a:r>
              <a:endParaRPr/>
            </a:p>
          </p:txBody>
        </p:sp>
      </p:grpSp>
      <p:sp>
        <p:nvSpPr>
          <p:cNvPr id="260" name="Google Shape;260;p13"/>
          <p:cNvSpPr/>
          <p:nvPr/>
        </p:nvSpPr>
        <p:spPr>
          <a:xfrm>
            <a:off x="6027171" y="3241935"/>
            <a:ext cx="223138"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350"/>
              <a:buFont typeface="Calibri"/>
              <a:buNone/>
            </a:pPr>
            <a:r>
              <a:rPr lang="en-US" sz="135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61" name="Google Shape;261;p13"/>
          <p:cNvSpPr txBox="1"/>
          <p:nvPr>
            <p:ph type="title"/>
          </p:nvPr>
        </p:nvSpPr>
        <p:spPr>
          <a:xfrm>
            <a:off x="1028369" y="125293"/>
            <a:ext cx="9720312" cy="110486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EA3F2"/>
              </a:buClr>
              <a:buSzPts val="2000"/>
              <a:buFont typeface="Microsoft JhengHei"/>
              <a:buNone/>
            </a:pPr>
            <a:r>
              <a:rPr lang="en-US" sz="3600"/>
              <a:t>Where does the EEG </a:t>
            </a:r>
            <a:br>
              <a:rPr lang="en-US" sz="3600"/>
            </a:br>
            <a:r>
              <a:rPr lang="en-US" sz="3600"/>
              <a:t>Signal Come From?</a:t>
            </a:r>
            <a:endParaRPr sz="3600"/>
          </a:p>
        </p:txBody>
      </p:sp>
      <p:sp>
        <p:nvSpPr>
          <p:cNvPr id="262" name="Google Shape;262;p13"/>
          <p:cNvSpPr/>
          <p:nvPr/>
        </p:nvSpPr>
        <p:spPr>
          <a:xfrm>
            <a:off x="6027171" y="3241935"/>
            <a:ext cx="223138"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350"/>
              <a:buFont typeface="Calibri"/>
              <a:buNone/>
            </a:pPr>
            <a:r>
              <a:rPr lang="en-US" sz="135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263" name="Google Shape;263;p13"/>
          <p:cNvPicPr preferRelativeResize="0"/>
          <p:nvPr/>
        </p:nvPicPr>
        <p:blipFill rotWithShape="1">
          <a:blip r:embed="rId3">
            <a:alphaModFix/>
          </a:blip>
          <a:srcRect b="0" l="0" r="0" t="0"/>
          <a:stretch/>
        </p:blipFill>
        <p:spPr>
          <a:xfrm>
            <a:off x="2909828" y="3542017"/>
            <a:ext cx="1760476" cy="2906377"/>
          </a:xfrm>
          <a:prstGeom prst="rect">
            <a:avLst/>
          </a:prstGeom>
          <a:noFill/>
          <a:ln>
            <a:noFill/>
          </a:ln>
        </p:spPr>
      </p:pic>
      <p:pic>
        <p:nvPicPr>
          <p:cNvPr id="264" name="Google Shape;264;p13"/>
          <p:cNvPicPr preferRelativeResize="0"/>
          <p:nvPr/>
        </p:nvPicPr>
        <p:blipFill rotWithShape="1">
          <a:blip r:embed="rId4">
            <a:alphaModFix/>
          </a:blip>
          <a:srcRect b="0" l="0" r="0" t="0"/>
          <a:stretch/>
        </p:blipFill>
        <p:spPr>
          <a:xfrm>
            <a:off x="5244696" y="3341137"/>
            <a:ext cx="2083399" cy="2155588"/>
          </a:xfrm>
          <a:prstGeom prst="rect">
            <a:avLst/>
          </a:prstGeom>
          <a:noFill/>
          <a:ln>
            <a:noFill/>
          </a:ln>
        </p:spPr>
      </p:pic>
      <p:grpSp>
        <p:nvGrpSpPr>
          <p:cNvPr id="265" name="Google Shape;265;p13"/>
          <p:cNvGrpSpPr/>
          <p:nvPr/>
        </p:nvGrpSpPr>
        <p:grpSpPr>
          <a:xfrm>
            <a:off x="9956164" y="2036456"/>
            <a:ext cx="2091613" cy="1794123"/>
            <a:chOff x="9956164" y="2036456"/>
            <a:chExt cx="2091613" cy="1794123"/>
          </a:xfrm>
        </p:grpSpPr>
        <p:graphicFrame>
          <p:nvGraphicFramePr>
            <p:cNvPr id="266" name="Google Shape;266;p13"/>
            <p:cNvGraphicFramePr/>
            <p:nvPr/>
          </p:nvGraphicFramePr>
          <p:xfrm>
            <a:off x="9956164" y="2460087"/>
            <a:ext cx="2091613" cy="1370492"/>
          </p:xfrm>
          <a:graphic>
            <a:graphicData uri="http://schemas.openxmlformats.org/drawingml/2006/chart">
              <c:chart r:id="rId5"/>
            </a:graphicData>
          </a:graphic>
        </p:graphicFrame>
        <p:pic>
          <p:nvPicPr>
            <p:cNvPr id="267" name="Google Shape;267;p13"/>
            <p:cNvPicPr preferRelativeResize="0"/>
            <p:nvPr/>
          </p:nvPicPr>
          <p:blipFill rotWithShape="1">
            <a:blip r:embed="rId6">
              <a:alphaModFix/>
            </a:blip>
            <a:srcRect b="0" l="0" r="0" t="0"/>
            <a:stretch/>
          </p:blipFill>
          <p:spPr>
            <a:xfrm>
              <a:off x="10076713" y="2036457"/>
              <a:ext cx="395047" cy="508955"/>
            </a:xfrm>
            <a:prstGeom prst="rect">
              <a:avLst/>
            </a:prstGeom>
            <a:noFill/>
            <a:ln>
              <a:noFill/>
            </a:ln>
          </p:spPr>
        </p:pic>
        <p:pic>
          <p:nvPicPr>
            <p:cNvPr id="268" name="Google Shape;268;p13"/>
            <p:cNvPicPr preferRelativeResize="0"/>
            <p:nvPr/>
          </p:nvPicPr>
          <p:blipFill rotWithShape="1">
            <a:blip r:embed="rId7">
              <a:alphaModFix/>
            </a:blip>
            <a:srcRect b="0" l="0" r="0" t="0"/>
            <a:stretch/>
          </p:blipFill>
          <p:spPr>
            <a:xfrm>
              <a:off x="10560544" y="2036456"/>
              <a:ext cx="403792" cy="508955"/>
            </a:xfrm>
            <a:prstGeom prst="rect">
              <a:avLst/>
            </a:prstGeom>
            <a:noFill/>
            <a:ln>
              <a:noFill/>
            </a:ln>
          </p:spPr>
        </p:pic>
        <p:pic>
          <p:nvPicPr>
            <p:cNvPr id="269" name="Google Shape;269;p13"/>
            <p:cNvPicPr preferRelativeResize="0"/>
            <p:nvPr/>
          </p:nvPicPr>
          <p:blipFill rotWithShape="1">
            <a:blip r:embed="rId6">
              <a:alphaModFix/>
            </a:blip>
            <a:srcRect b="0" l="0" r="0" t="0"/>
            <a:stretch/>
          </p:blipFill>
          <p:spPr>
            <a:xfrm>
              <a:off x="10994435" y="2036456"/>
              <a:ext cx="395047" cy="508955"/>
            </a:xfrm>
            <a:prstGeom prst="rect">
              <a:avLst/>
            </a:prstGeom>
            <a:noFill/>
            <a:ln>
              <a:noFill/>
            </a:ln>
          </p:spPr>
        </p:pic>
        <p:pic>
          <p:nvPicPr>
            <p:cNvPr id="270" name="Google Shape;270;p13"/>
            <p:cNvPicPr preferRelativeResize="0"/>
            <p:nvPr/>
          </p:nvPicPr>
          <p:blipFill rotWithShape="1">
            <a:blip r:embed="rId8">
              <a:alphaModFix/>
            </a:blip>
            <a:srcRect b="0" l="0" r="0" t="0"/>
            <a:stretch/>
          </p:blipFill>
          <p:spPr>
            <a:xfrm>
              <a:off x="11427393" y="2054874"/>
              <a:ext cx="381250" cy="508955"/>
            </a:xfrm>
            <a:prstGeom prst="rect">
              <a:avLst/>
            </a:prstGeom>
            <a:noFill/>
            <a:ln>
              <a:noFill/>
            </a:ln>
          </p:spPr>
        </p:pic>
      </p:grpSp>
      <p:pic>
        <p:nvPicPr>
          <p:cNvPr id="271" name="Google Shape;271;p13"/>
          <p:cNvPicPr preferRelativeResize="0"/>
          <p:nvPr/>
        </p:nvPicPr>
        <p:blipFill rotWithShape="1">
          <a:blip r:embed="rId9">
            <a:alphaModFix/>
          </a:blip>
          <a:srcRect b="0" l="0" r="0" t="0"/>
          <a:stretch/>
        </p:blipFill>
        <p:spPr>
          <a:xfrm>
            <a:off x="218109" y="4363392"/>
            <a:ext cx="2482078" cy="2085002"/>
          </a:xfrm>
          <a:prstGeom prst="rect">
            <a:avLst/>
          </a:prstGeom>
          <a:noFill/>
          <a:ln>
            <a:noFill/>
          </a:ln>
        </p:spPr>
      </p:pic>
      <p:pic>
        <p:nvPicPr>
          <p:cNvPr id="272" name="Google Shape;272;p13"/>
          <p:cNvPicPr preferRelativeResize="0"/>
          <p:nvPr/>
        </p:nvPicPr>
        <p:blipFill rotWithShape="1">
          <a:blip r:embed="rId10">
            <a:alphaModFix/>
          </a:blip>
          <a:srcRect b="0" l="0" r="0" t="0"/>
          <a:stretch/>
        </p:blipFill>
        <p:spPr>
          <a:xfrm>
            <a:off x="7690611" y="2595071"/>
            <a:ext cx="1918076" cy="2155588"/>
          </a:xfrm>
          <a:prstGeom prst="rect">
            <a:avLst/>
          </a:prstGeom>
          <a:noFill/>
          <a:ln>
            <a:noFill/>
          </a:ln>
        </p:spPr>
      </p:pic>
      <p:sp>
        <p:nvSpPr>
          <p:cNvPr id="273" name="Google Shape;273;p13"/>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Adapted 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11">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grpSp>
        <p:nvGrpSpPr>
          <p:cNvPr id="274" name="Google Shape;274;p13"/>
          <p:cNvGrpSpPr/>
          <p:nvPr/>
        </p:nvGrpSpPr>
        <p:grpSpPr>
          <a:xfrm>
            <a:off x="7132164" y="5405893"/>
            <a:ext cx="5059836" cy="1469029"/>
            <a:chOff x="7132164" y="5405893"/>
            <a:chExt cx="5059836" cy="1469029"/>
          </a:xfrm>
        </p:grpSpPr>
        <p:sp>
          <p:nvSpPr>
            <p:cNvPr id="275" name="Google Shape;275;p13"/>
            <p:cNvSpPr/>
            <p:nvPr/>
          </p:nvSpPr>
          <p:spPr>
            <a:xfrm>
              <a:off x="7132164" y="5405893"/>
              <a:ext cx="5059836" cy="1469029"/>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6" name="Google Shape;276;p13"/>
            <p:cNvPicPr preferRelativeResize="0"/>
            <p:nvPr/>
          </p:nvPicPr>
          <p:blipFill rotWithShape="1">
            <a:blip r:embed="rId12">
              <a:alphaModFix/>
            </a:blip>
            <a:srcRect b="0" l="0" r="0" t="0"/>
            <a:stretch/>
          </p:blipFill>
          <p:spPr>
            <a:xfrm>
              <a:off x="7219250" y="5736405"/>
              <a:ext cx="1116894" cy="975421"/>
            </a:xfrm>
            <a:prstGeom prst="rect">
              <a:avLst/>
            </a:prstGeom>
            <a:noFill/>
            <a:ln>
              <a:noFill/>
            </a:ln>
          </p:spPr>
        </p:pic>
      </p:grpSp>
      <p:grpSp>
        <p:nvGrpSpPr>
          <p:cNvPr id="277" name="Google Shape;277;p13"/>
          <p:cNvGrpSpPr/>
          <p:nvPr/>
        </p:nvGrpSpPr>
        <p:grpSpPr>
          <a:xfrm>
            <a:off x="10342089" y="5581642"/>
            <a:ext cx="1780338" cy="1239535"/>
            <a:chOff x="5747236" y="3406135"/>
            <a:chExt cx="2896158" cy="2247318"/>
          </a:xfrm>
        </p:grpSpPr>
        <p:pic>
          <p:nvPicPr>
            <p:cNvPr id="278" name="Google Shape;278;p13"/>
            <p:cNvPicPr preferRelativeResize="0"/>
            <p:nvPr/>
          </p:nvPicPr>
          <p:blipFill rotWithShape="1">
            <a:blip r:embed="rId13">
              <a:alphaModFix/>
            </a:blip>
            <a:srcRect b="0" l="0" r="0" t="0"/>
            <a:stretch/>
          </p:blipFill>
          <p:spPr>
            <a:xfrm>
              <a:off x="5755934" y="3938587"/>
              <a:ext cx="1350596" cy="704239"/>
            </a:xfrm>
            <a:prstGeom prst="rect">
              <a:avLst/>
            </a:prstGeom>
            <a:noFill/>
            <a:ln>
              <a:noFill/>
            </a:ln>
          </p:spPr>
        </p:pic>
        <p:pic>
          <p:nvPicPr>
            <p:cNvPr id="279" name="Google Shape;279;p13"/>
            <p:cNvPicPr preferRelativeResize="0"/>
            <p:nvPr/>
          </p:nvPicPr>
          <p:blipFill rotWithShape="1">
            <a:blip r:embed="rId14">
              <a:alphaModFix/>
            </a:blip>
            <a:srcRect b="0" l="0" r="0" t="0"/>
            <a:stretch/>
          </p:blipFill>
          <p:spPr>
            <a:xfrm>
              <a:off x="7616484" y="3793570"/>
              <a:ext cx="1003300" cy="964712"/>
            </a:xfrm>
            <a:prstGeom prst="rect">
              <a:avLst/>
            </a:prstGeom>
            <a:noFill/>
            <a:ln>
              <a:noFill/>
            </a:ln>
          </p:spPr>
        </p:pic>
        <p:pic>
          <p:nvPicPr>
            <p:cNvPr id="280" name="Google Shape;280;p13"/>
            <p:cNvPicPr preferRelativeResize="0"/>
            <p:nvPr/>
          </p:nvPicPr>
          <p:blipFill rotWithShape="1">
            <a:blip r:embed="rId15">
              <a:alphaModFix/>
            </a:blip>
            <a:srcRect b="0" l="0" r="0" t="0"/>
            <a:stretch/>
          </p:blipFill>
          <p:spPr>
            <a:xfrm>
              <a:off x="5908334" y="5093920"/>
              <a:ext cx="1070830" cy="559533"/>
            </a:xfrm>
            <a:prstGeom prst="rect">
              <a:avLst/>
            </a:prstGeom>
            <a:noFill/>
            <a:ln>
              <a:noFill/>
            </a:ln>
          </p:spPr>
        </p:pic>
        <p:pic>
          <p:nvPicPr>
            <p:cNvPr id="281" name="Google Shape;281;p13"/>
            <p:cNvPicPr preferRelativeResize="0"/>
            <p:nvPr/>
          </p:nvPicPr>
          <p:blipFill rotWithShape="1">
            <a:blip r:embed="rId16">
              <a:alphaModFix/>
            </a:blip>
            <a:srcRect b="0" l="0" r="0" t="0"/>
            <a:stretch/>
          </p:blipFill>
          <p:spPr>
            <a:xfrm>
              <a:off x="7879293" y="5074626"/>
              <a:ext cx="530591" cy="578827"/>
            </a:xfrm>
            <a:prstGeom prst="rect">
              <a:avLst/>
            </a:prstGeom>
            <a:noFill/>
            <a:ln>
              <a:noFill/>
            </a:ln>
          </p:spPr>
        </p:pic>
        <p:sp>
          <p:nvSpPr>
            <p:cNvPr id="282" name="Google Shape;282;p13"/>
            <p:cNvSpPr txBox="1"/>
            <p:nvPr/>
          </p:nvSpPr>
          <p:spPr>
            <a:xfrm>
              <a:off x="5747236" y="3406135"/>
              <a:ext cx="1393023" cy="6138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Laminar</a:t>
              </a:r>
              <a:endParaRPr/>
            </a:p>
          </p:txBody>
        </p:sp>
        <p:sp>
          <p:nvSpPr>
            <p:cNvPr id="283" name="Google Shape;283;p13"/>
            <p:cNvSpPr txBox="1"/>
            <p:nvPr/>
          </p:nvSpPr>
          <p:spPr>
            <a:xfrm>
              <a:off x="7492886" y="3406135"/>
              <a:ext cx="1150508" cy="6138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Nuclei</a:t>
              </a:r>
              <a:endParaRPr/>
            </a:p>
          </p:txBody>
        </p:sp>
      </p:grpSp>
      <p:pic>
        <p:nvPicPr>
          <p:cNvPr id="284" name="Google Shape;284;p13"/>
          <p:cNvPicPr preferRelativeResize="0"/>
          <p:nvPr/>
        </p:nvPicPr>
        <p:blipFill rotWithShape="1">
          <a:blip r:embed="rId17">
            <a:alphaModFix/>
          </a:blip>
          <a:srcRect b="0" l="0" r="0" t="0"/>
          <a:stretch/>
        </p:blipFill>
        <p:spPr>
          <a:xfrm>
            <a:off x="8493342" y="5653216"/>
            <a:ext cx="1670456" cy="11679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US"/>
              <a:t>Understanding Potentials</a:t>
            </a:r>
            <a:endParaRPr/>
          </a:p>
        </p:txBody>
      </p:sp>
      <p:sp>
        <p:nvSpPr>
          <p:cNvPr id="291" name="Google Shape;291;p14"/>
          <p:cNvSpPr txBox="1"/>
          <p:nvPr>
            <p:ph idx="2" type="body"/>
          </p:nvPr>
        </p:nvSpPr>
        <p:spPr>
          <a:xfrm>
            <a:off x="839788" y="2057400"/>
            <a:ext cx="3932237" cy="381158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solidFill>
                  <a:schemeClr val="dk1"/>
                </a:solidFill>
                <a:latin typeface="Calibri"/>
                <a:ea typeface="Calibri"/>
                <a:cs typeface="Calibri"/>
                <a:sym typeface="Calibri"/>
              </a:rPr>
              <a:t>Why is EEG better for measuring post-synaptic potentials than action potentials?</a:t>
            </a:r>
            <a:endParaRPr/>
          </a:p>
        </p:txBody>
      </p:sp>
      <p:pic>
        <p:nvPicPr>
          <p:cNvPr id="292" name="Google Shape;292;p14">
            <a:hlinkClick r:id="rId3"/>
          </p:cNvPr>
          <p:cNvPicPr preferRelativeResize="0"/>
          <p:nvPr>
            <p:ph idx="1" type="body"/>
          </p:nvPr>
        </p:nvPicPr>
        <p:blipFill rotWithShape="1">
          <a:blip r:embed="rId4">
            <a:alphaModFix/>
          </a:blip>
          <a:srcRect b="0" l="0" r="0" t="0"/>
          <a:stretch/>
        </p:blipFill>
        <p:spPr>
          <a:xfrm>
            <a:off x="5223828" y="2057400"/>
            <a:ext cx="6172200" cy="3498388"/>
          </a:xfrm>
          <a:prstGeom prst="rect">
            <a:avLst/>
          </a:prstGeom>
          <a:noFill/>
          <a:ln>
            <a:noFill/>
          </a:ln>
        </p:spPr>
      </p:pic>
      <p:sp>
        <p:nvSpPr>
          <p:cNvPr id="293" name="Google Shape;293;p14"/>
          <p:cNvSpPr/>
          <p:nvPr/>
        </p:nvSpPr>
        <p:spPr>
          <a:xfrm>
            <a:off x="5300028" y="5545822"/>
            <a:ext cx="60960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4" name="Google Shape;294;p14"/>
          <p:cNvSpPr txBox="1"/>
          <p:nvPr/>
        </p:nvSpPr>
        <p:spPr>
          <a:xfrm>
            <a:off x="5223828" y="5555788"/>
            <a:ext cx="6172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val="tx"/>
                    </a:ext>
                  </a:extLst>
                </a:hlinkClick>
              </a:rPr>
              <a:t>https://pursue.richmond.edu/multimedia-tools/animations/eeg-1-understanding-potentials/</a:t>
            </a:r>
            <a:r>
              <a:rPr lang="en-US" sz="1400">
                <a:solidFill>
                  <a:schemeClr val="dk1"/>
                </a:solidFill>
                <a:latin typeface="Calibri"/>
                <a:ea typeface="Calibri"/>
                <a:cs typeface="Calibri"/>
                <a:sym typeface="Calibri"/>
              </a:rPr>
              <a:t> </a:t>
            </a:r>
            <a:endParaRPr/>
          </a:p>
        </p:txBody>
      </p:sp>
      <p:sp>
        <p:nvSpPr>
          <p:cNvPr id="295" name="Google Shape;295;p14"/>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6">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Formation of a Dipole</a:t>
            </a:r>
            <a:endParaRPr/>
          </a:p>
        </p:txBody>
      </p:sp>
      <p:sp>
        <p:nvSpPr>
          <p:cNvPr id="302" name="Google Shape;302;p15"/>
          <p:cNvSpPr txBox="1"/>
          <p:nvPr>
            <p:ph idx="2" type="body"/>
          </p:nvPr>
        </p:nvSpPr>
        <p:spPr>
          <a:xfrm>
            <a:off x="839788" y="2057400"/>
            <a:ext cx="3932237" cy="381158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solidFill>
                  <a:schemeClr val="dk1"/>
                </a:solidFill>
                <a:latin typeface="Calibri"/>
                <a:ea typeface="Calibri"/>
                <a:cs typeface="Calibri"/>
                <a:sym typeface="Calibri"/>
              </a:rPr>
              <a:t>How does a postsynaptic potential create a dipole?</a:t>
            </a:r>
            <a:endParaRPr/>
          </a:p>
        </p:txBody>
      </p:sp>
      <p:pic>
        <p:nvPicPr>
          <p:cNvPr id="303" name="Google Shape;303;p15">
            <a:hlinkClick r:id="rId3"/>
          </p:cNvPr>
          <p:cNvPicPr preferRelativeResize="0"/>
          <p:nvPr/>
        </p:nvPicPr>
        <p:blipFill rotWithShape="1">
          <a:blip r:embed="rId4">
            <a:alphaModFix/>
          </a:blip>
          <a:srcRect b="0" l="0" r="0" t="0"/>
          <a:stretch/>
        </p:blipFill>
        <p:spPr>
          <a:xfrm>
            <a:off x="5161346" y="2057399"/>
            <a:ext cx="6194042" cy="3513221"/>
          </a:xfrm>
          <a:prstGeom prst="rect">
            <a:avLst/>
          </a:prstGeom>
          <a:noFill/>
          <a:ln>
            <a:noFill/>
          </a:ln>
        </p:spPr>
      </p:pic>
      <p:sp>
        <p:nvSpPr>
          <p:cNvPr id="304" name="Google Shape;304;p15"/>
          <p:cNvSpPr/>
          <p:nvPr/>
        </p:nvSpPr>
        <p:spPr>
          <a:xfrm>
            <a:off x="5161346" y="5545822"/>
            <a:ext cx="6096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val="tx"/>
                    </a:ext>
                  </a:extLst>
                </a:hlinkClick>
              </a:rPr>
              <a:t>https://pursue.richmond.edu/multimedia-tools/animations/eeg-2-formation-dipole/</a:t>
            </a:r>
            <a:r>
              <a:rPr lang="en-US" sz="1400">
                <a:solidFill>
                  <a:schemeClr val="dk1"/>
                </a:solidFill>
                <a:latin typeface="Calibri"/>
                <a:ea typeface="Calibri"/>
                <a:cs typeface="Calibri"/>
                <a:sym typeface="Calibri"/>
              </a:rPr>
              <a:t> </a:t>
            </a:r>
            <a:endParaRPr/>
          </a:p>
        </p:txBody>
      </p:sp>
      <p:sp>
        <p:nvSpPr>
          <p:cNvPr id="305" name="Google Shape;305;p15"/>
          <p:cNvSpPr txBox="1"/>
          <p:nvPr/>
        </p:nvSpPr>
        <p:spPr>
          <a:xfrm>
            <a:off x="11060482" y="567429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15"/>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6">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Sensing Dipoles</a:t>
            </a:r>
            <a:endParaRPr/>
          </a:p>
        </p:txBody>
      </p:sp>
      <p:sp>
        <p:nvSpPr>
          <p:cNvPr id="313" name="Google Shape;313;p16"/>
          <p:cNvSpPr txBox="1"/>
          <p:nvPr>
            <p:ph idx="2" type="body"/>
          </p:nvPr>
        </p:nvSpPr>
        <p:spPr>
          <a:xfrm>
            <a:off x="839788" y="2057400"/>
            <a:ext cx="3932237" cy="381158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solidFill>
                  <a:schemeClr val="dk1"/>
                </a:solidFill>
                <a:latin typeface="Calibri"/>
                <a:ea typeface="Calibri"/>
                <a:cs typeface="Calibri"/>
                <a:sym typeface="Calibri"/>
              </a:rPr>
              <a:t>Why isn’t EEG sensitive to all activity within the brain?</a:t>
            </a:r>
            <a:endParaRPr/>
          </a:p>
        </p:txBody>
      </p:sp>
      <p:pic>
        <p:nvPicPr>
          <p:cNvPr id="314" name="Google Shape;314;p16">
            <a:hlinkClick r:id="rId3"/>
          </p:cNvPr>
          <p:cNvPicPr preferRelativeResize="0"/>
          <p:nvPr/>
        </p:nvPicPr>
        <p:blipFill rotWithShape="1">
          <a:blip r:embed="rId4">
            <a:alphaModFix/>
          </a:blip>
          <a:srcRect b="0" l="0" r="0" t="0"/>
          <a:stretch/>
        </p:blipFill>
        <p:spPr>
          <a:xfrm>
            <a:off x="5103029" y="2057400"/>
            <a:ext cx="6308456" cy="3556697"/>
          </a:xfrm>
          <a:prstGeom prst="rect">
            <a:avLst/>
          </a:prstGeom>
          <a:noFill/>
          <a:ln>
            <a:noFill/>
          </a:ln>
        </p:spPr>
      </p:pic>
      <p:sp>
        <p:nvSpPr>
          <p:cNvPr id="315" name="Google Shape;315;p16"/>
          <p:cNvSpPr/>
          <p:nvPr/>
        </p:nvSpPr>
        <p:spPr>
          <a:xfrm>
            <a:off x="5103029" y="5614097"/>
            <a:ext cx="6096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val="tx"/>
                    </a:ext>
                  </a:extLst>
                </a:hlinkClick>
              </a:rPr>
              <a:t>https://pursue.richmond.edu/multimedia-tools/animations/eeg-3-sensing-dipoles/</a:t>
            </a:r>
            <a:r>
              <a:rPr lang="en-US" sz="1400">
                <a:solidFill>
                  <a:schemeClr val="dk1"/>
                </a:solidFill>
                <a:latin typeface="Calibri"/>
                <a:ea typeface="Calibri"/>
                <a:cs typeface="Calibri"/>
                <a:sym typeface="Calibri"/>
              </a:rPr>
              <a:t> </a:t>
            </a:r>
            <a:endParaRPr/>
          </a:p>
        </p:txBody>
      </p:sp>
      <p:sp>
        <p:nvSpPr>
          <p:cNvPr id="316" name="Google Shape;316;p16"/>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6">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p17"/>
          <p:cNvGrpSpPr/>
          <p:nvPr/>
        </p:nvGrpSpPr>
        <p:grpSpPr>
          <a:xfrm>
            <a:off x="417237" y="570414"/>
            <a:ext cx="11470256" cy="4193213"/>
            <a:chOff x="-10512" y="296877"/>
            <a:chExt cx="11470256" cy="4193213"/>
          </a:xfrm>
        </p:grpSpPr>
        <p:sp>
          <p:nvSpPr>
            <p:cNvPr id="323" name="Google Shape;323;p17"/>
            <p:cNvSpPr/>
            <p:nvPr/>
          </p:nvSpPr>
          <p:spPr>
            <a:xfrm rot="5400000">
              <a:off x="411045" y="2199565"/>
              <a:ext cx="1269791" cy="2112905"/>
            </a:xfrm>
            <a:prstGeom prst="corner">
              <a:avLst>
                <a:gd fmla="val 16120" name="adj1"/>
                <a:gd fmla="val 16110" name="adj2"/>
              </a:avLst>
            </a:prstGeom>
            <a:solidFill>
              <a:schemeClr val="accent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211382" y="2818018"/>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txBox="1"/>
            <p:nvPr/>
          </p:nvSpPr>
          <p:spPr>
            <a:xfrm>
              <a:off x="211382" y="2818018"/>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Postsynaptic</a:t>
              </a:r>
              <a:endParaRPr/>
            </a:p>
            <a:p>
              <a:pPr indent="0" lvl="0" marL="0" marR="0" rtl="0" algn="l">
                <a:lnSpc>
                  <a:spcPct val="90000"/>
                </a:lnSpc>
                <a:spcBef>
                  <a:spcPts val="63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Potentials</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Affect local ion concentrations surrounding the cell</a:t>
              </a:r>
              <a:endParaRPr/>
            </a:p>
          </p:txBody>
        </p:sp>
        <p:sp>
          <p:nvSpPr>
            <p:cNvPr id="326" name="Google Shape;326;p17"/>
            <p:cNvSpPr/>
            <p:nvPr/>
          </p:nvSpPr>
          <p:spPr>
            <a:xfrm>
              <a:off x="1759011" y="2031160"/>
              <a:ext cx="359913" cy="359913"/>
            </a:xfrm>
            <a:prstGeom prst="triangle">
              <a:avLst>
                <a:gd fmla="val 100000" name="adj"/>
              </a:avLst>
            </a:prstGeom>
            <a:solidFill>
              <a:srgbClr val="E2F90B"/>
            </a:solidFill>
            <a:ln cap="flat" cmpd="sng" w="12700">
              <a:solidFill>
                <a:srgbClr val="E2F90B"/>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rot="5400000">
              <a:off x="2758547" y="1608866"/>
              <a:ext cx="1269791" cy="2112905"/>
            </a:xfrm>
            <a:prstGeom prst="corner">
              <a:avLst>
                <a:gd fmla="val 16120" name="adj1"/>
                <a:gd fmla="val 16110" name="adj2"/>
              </a:avLst>
            </a:prstGeom>
            <a:solidFill>
              <a:srgbClr val="93F316"/>
            </a:solidFill>
            <a:ln cap="flat" cmpd="sng" w="12700">
              <a:solidFill>
                <a:srgbClr val="93F31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2546587" y="2240169"/>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txBox="1"/>
            <p:nvPr/>
          </p:nvSpPr>
          <p:spPr>
            <a:xfrm>
              <a:off x="2546587" y="2240169"/>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Dipoles</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 difference of charge between two parts of the neuron</a:t>
              </a:r>
              <a:endParaRPr/>
            </a:p>
          </p:txBody>
        </p:sp>
        <p:sp>
          <p:nvSpPr>
            <p:cNvPr id="330" name="Google Shape;330;p17"/>
            <p:cNvSpPr/>
            <p:nvPr/>
          </p:nvSpPr>
          <p:spPr>
            <a:xfrm>
              <a:off x="4094216" y="1453311"/>
              <a:ext cx="359913" cy="359913"/>
            </a:xfrm>
            <a:prstGeom prst="triangle">
              <a:avLst>
                <a:gd fmla="val 100000" name="adj"/>
              </a:avLst>
            </a:prstGeom>
            <a:solidFill>
              <a:srgbClr val="50ED23"/>
            </a:solidFill>
            <a:ln cap="flat" cmpd="sng" w="12700">
              <a:solidFill>
                <a:srgbClr val="50ED2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rot="5400000">
              <a:off x="5093752" y="1031017"/>
              <a:ext cx="1269791" cy="2112905"/>
            </a:xfrm>
            <a:prstGeom prst="corner">
              <a:avLst>
                <a:gd fmla="val 16120" name="adj1"/>
                <a:gd fmla="val 16110" name="adj2"/>
              </a:avLst>
            </a:prstGeom>
            <a:solidFill>
              <a:srgbClr val="2EE844"/>
            </a:solidFill>
            <a:ln cap="flat" cmpd="sng" w="12700">
              <a:solidFill>
                <a:srgbClr val="2EE84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4881792" y="1662320"/>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txBox="1"/>
            <p:nvPr/>
          </p:nvSpPr>
          <p:spPr>
            <a:xfrm>
              <a:off x="4881792" y="1662320"/>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Summation</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Synchronous dipoles from aligned  neurons summate</a:t>
              </a:r>
              <a:endParaRPr/>
            </a:p>
          </p:txBody>
        </p:sp>
        <p:sp>
          <p:nvSpPr>
            <p:cNvPr id="334" name="Google Shape;334;p17"/>
            <p:cNvSpPr/>
            <p:nvPr/>
          </p:nvSpPr>
          <p:spPr>
            <a:xfrm>
              <a:off x="6429421" y="875463"/>
              <a:ext cx="359913" cy="359913"/>
            </a:xfrm>
            <a:prstGeom prst="triangle">
              <a:avLst>
                <a:gd fmla="val 100000" name="adj"/>
              </a:avLst>
            </a:prstGeom>
            <a:solidFill>
              <a:srgbClr val="3AE286"/>
            </a:solidFill>
            <a:ln cap="flat" cmpd="sng" w="12700">
              <a:solidFill>
                <a:srgbClr val="3AE28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rot="5400000">
              <a:off x="7428957" y="453168"/>
              <a:ext cx="1269791" cy="2112905"/>
            </a:xfrm>
            <a:prstGeom prst="corner">
              <a:avLst>
                <a:gd fmla="val 16120" name="adj1"/>
                <a:gd fmla="val 16110" name="adj2"/>
              </a:avLst>
            </a:prstGeom>
            <a:solidFill>
              <a:srgbClr val="44DEBE"/>
            </a:solidFill>
            <a:ln cap="flat" cmpd="sng" w="12700">
              <a:solidFill>
                <a:srgbClr val="44DEB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7216997" y="1084472"/>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txBox="1"/>
            <p:nvPr/>
          </p:nvSpPr>
          <p:spPr>
            <a:xfrm>
              <a:off x="7216997" y="1084472"/>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Scalp Distribution</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Dipole potentials spread to scalp</a:t>
              </a:r>
              <a:endParaRPr/>
            </a:p>
          </p:txBody>
        </p:sp>
        <p:sp>
          <p:nvSpPr>
            <p:cNvPr id="338" name="Google Shape;338;p17"/>
            <p:cNvSpPr/>
            <p:nvPr/>
          </p:nvSpPr>
          <p:spPr>
            <a:xfrm>
              <a:off x="8764626" y="297614"/>
              <a:ext cx="359913" cy="359913"/>
            </a:xfrm>
            <a:prstGeom prst="triangle">
              <a:avLst>
                <a:gd fmla="val 100000" name="adj"/>
              </a:avLst>
            </a:prstGeom>
            <a:solidFill>
              <a:srgbClr val="4FC5D9"/>
            </a:solidFill>
            <a:ln cap="flat" cmpd="sng" w="12700">
              <a:solidFill>
                <a:srgbClr val="4FC5D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rot="5400000">
              <a:off x="9764162" y="-124680"/>
              <a:ext cx="1269791" cy="2112905"/>
            </a:xfrm>
            <a:prstGeom prst="corner">
              <a:avLst>
                <a:gd fmla="val 16120" name="adj1"/>
                <a:gd fmla="val 16110" name="adj2"/>
              </a:avLst>
            </a:prstGeom>
            <a:solidFill>
              <a:srgbClr val="5999D5"/>
            </a:solidFill>
            <a:ln cap="flat" cmpd="sng" w="12700">
              <a:solidFill>
                <a:srgbClr val="5999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9552202" y="506623"/>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txBox="1"/>
            <p:nvPr/>
          </p:nvSpPr>
          <p:spPr>
            <a:xfrm>
              <a:off x="9552202" y="506623"/>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EEG Waveforms</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Electrodes measure changes in scalp voltage over time</a:t>
              </a:r>
              <a:endParaRPr/>
            </a:p>
          </p:txBody>
        </p:sp>
      </p:grpSp>
      <p:sp>
        <p:nvSpPr>
          <p:cNvPr id="342" name="Google Shape;342;p17"/>
          <p:cNvSpPr/>
          <p:nvPr/>
        </p:nvSpPr>
        <p:spPr>
          <a:xfrm>
            <a:off x="6027171" y="3241935"/>
            <a:ext cx="223138"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350"/>
              <a:buFont typeface="Calibri"/>
              <a:buNone/>
            </a:pPr>
            <a:r>
              <a:rPr lang="en-US" sz="135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343" name="Google Shape;343;p17"/>
          <p:cNvSpPr txBox="1"/>
          <p:nvPr>
            <p:ph type="title"/>
          </p:nvPr>
        </p:nvSpPr>
        <p:spPr>
          <a:xfrm>
            <a:off x="1028369" y="125293"/>
            <a:ext cx="9720312" cy="110486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EA3F2"/>
              </a:buClr>
              <a:buSzPts val="2000"/>
              <a:buFont typeface="Microsoft JhengHei"/>
              <a:buNone/>
            </a:pPr>
            <a:r>
              <a:rPr lang="en-US" sz="3600"/>
              <a:t>Where does the EEG </a:t>
            </a:r>
            <a:br>
              <a:rPr lang="en-US" sz="3600"/>
            </a:br>
            <a:r>
              <a:rPr lang="en-US" sz="3600"/>
              <a:t>Signal Come From?</a:t>
            </a:r>
            <a:endParaRPr sz="3600"/>
          </a:p>
        </p:txBody>
      </p:sp>
      <p:sp>
        <p:nvSpPr>
          <p:cNvPr id="344" name="Google Shape;344;p17"/>
          <p:cNvSpPr/>
          <p:nvPr/>
        </p:nvSpPr>
        <p:spPr>
          <a:xfrm>
            <a:off x="6027171" y="3241935"/>
            <a:ext cx="223138"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350"/>
              <a:buFont typeface="Calibri"/>
              <a:buNone/>
            </a:pPr>
            <a:r>
              <a:rPr lang="en-US" sz="135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345" name="Google Shape;345;p17"/>
          <p:cNvPicPr preferRelativeResize="0"/>
          <p:nvPr/>
        </p:nvPicPr>
        <p:blipFill rotWithShape="1">
          <a:blip r:embed="rId3">
            <a:alphaModFix/>
          </a:blip>
          <a:srcRect b="0" l="0" r="0" t="0"/>
          <a:stretch/>
        </p:blipFill>
        <p:spPr>
          <a:xfrm>
            <a:off x="2909828" y="3542017"/>
            <a:ext cx="1760476" cy="2906377"/>
          </a:xfrm>
          <a:prstGeom prst="rect">
            <a:avLst/>
          </a:prstGeom>
          <a:noFill/>
          <a:ln>
            <a:noFill/>
          </a:ln>
        </p:spPr>
      </p:pic>
      <p:pic>
        <p:nvPicPr>
          <p:cNvPr id="346" name="Google Shape;346;p17"/>
          <p:cNvPicPr preferRelativeResize="0"/>
          <p:nvPr/>
        </p:nvPicPr>
        <p:blipFill rotWithShape="1">
          <a:blip r:embed="rId4">
            <a:alphaModFix/>
          </a:blip>
          <a:srcRect b="0" l="0" r="0" t="0"/>
          <a:stretch/>
        </p:blipFill>
        <p:spPr>
          <a:xfrm>
            <a:off x="5244696" y="3341137"/>
            <a:ext cx="2083399" cy="2155588"/>
          </a:xfrm>
          <a:prstGeom prst="rect">
            <a:avLst/>
          </a:prstGeom>
          <a:noFill/>
          <a:ln>
            <a:noFill/>
          </a:ln>
        </p:spPr>
      </p:pic>
      <p:grpSp>
        <p:nvGrpSpPr>
          <p:cNvPr id="347" name="Google Shape;347;p17"/>
          <p:cNvGrpSpPr/>
          <p:nvPr/>
        </p:nvGrpSpPr>
        <p:grpSpPr>
          <a:xfrm>
            <a:off x="9956164" y="2036456"/>
            <a:ext cx="2091613" cy="1794123"/>
            <a:chOff x="9956164" y="2036456"/>
            <a:chExt cx="2091613" cy="1794123"/>
          </a:xfrm>
        </p:grpSpPr>
        <p:graphicFrame>
          <p:nvGraphicFramePr>
            <p:cNvPr id="348" name="Google Shape;348;p17"/>
            <p:cNvGraphicFramePr/>
            <p:nvPr/>
          </p:nvGraphicFramePr>
          <p:xfrm>
            <a:off x="9956164" y="2460087"/>
            <a:ext cx="2091613" cy="1370492"/>
          </p:xfrm>
          <a:graphic>
            <a:graphicData uri="http://schemas.openxmlformats.org/drawingml/2006/chart">
              <c:chart r:id="rId5"/>
            </a:graphicData>
          </a:graphic>
        </p:graphicFrame>
        <p:pic>
          <p:nvPicPr>
            <p:cNvPr id="349" name="Google Shape;349;p17"/>
            <p:cNvPicPr preferRelativeResize="0"/>
            <p:nvPr/>
          </p:nvPicPr>
          <p:blipFill rotWithShape="1">
            <a:blip r:embed="rId6">
              <a:alphaModFix/>
            </a:blip>
            <a:srcRect b="0" l="0" r="0" t="0"/>
            <a:stretch/>
          </p:blipFill>
          <p:spPr>
            <a:xfrm>
              <a:off x="10076713" y="2036457"/>
              <a:ext cx="395047" cy="508955"/>
            </a:xfrm>
            <a:prstGeom prst="rect">
              <a:avLst/>
            </a:prstGeom>
            <a:noFill/>
            <a:ln>
              <a:noFill/>
            </a:ln>
          </p:spPr>
        </p:pic>
        <p:pic>
          <p:nvPicPr>
            <p:cNvPr id="350" name="Google Shape;350;p17"/>
            <p:cNvPicPr preferRelativeResize="0"/>
            <p:nvPr/>
          </p:nvPicPr>
          <p:blipFill rotWithShape="1">
            <a:blip r:embed="rId7">
              <a:alphaModFix/>
            </a:blip>
            <a:srcRect b="0" l="0" r="0" t="0"/>
            <a:stretch/>
          </p:blipFill>
          <p:spPr>
            <a:xfrm>
              <a:off x="10560544" y="2036456"/>
              <a:ext cx="403792" cy="508955"/>
            </a:xfrm>
            <a:prstGeom prst="rect">
              <a:avLst/>
            </a:prstGeom>
            <a:noFill/>
            <a:ln>
              <a:noFill/>
            </a:ln>
          </p:spPr>
        </p:pic>
        <p:pic>
          <p:nvPicPr>
            <p:cNvPr id="351" name="Google Shape;351;p17"/>
            <p:cNvPicPr preferRelativeResize="0"/>
            <p:nvPr/>
          </p:nvPicPr>
          <p:blipFill rotWithShape="1">
            <a:blip r:embed="rId6">
              <a:alphaModFix/>
            </a:blip>
            <a:srcRect b="0" l="0" r="0" t="0"/>
            <a:stretch/>
          </p:blipFill>
          <p:spPr>
            <a:xfrm>
              <a:off x="10994435" y="2036456"/>
              <a:ext cx="395047" cy="508955"/>
            </a:xfrm>
            <a:prstGeom prst="rect">
              <a:avLst/>
            </a:prstGeom>
            <a:noFill/>
            <a:ln>
              <a:noFill/>
            </a:ln>
          </p:spPr>
        </p:pic>
        <p:pic>
          <p:nvPicPr>
            <p:cNvPr id="352" name="Google Shape;352;p17"/>
            <p:cNvPicPr preferRelativeResize="0"/>
            <p:nvPr/>
          </p:nvPicPr>
          <p:blipFill rotWithShape="1">
            <a:blip r:embed="rId8">
              <a:alphaModFix/>
            </a:blip>
            <a:srcRect b="0" l="0" r="0" t="0"/>
            <a:stretch/>
          </p:blipFill>
          <p:spPr>
            <a:xfrm>
              <a:off x="11427393" y="2054874"/>
              <a:ext cx="381250" cy="508955"/>
            </a:xfrm>
            <a:prstGeom prst="rect">
              <a:avLst/>
            </a:prstGeom>
            <a:noFill/>
            <a:ln>
              <a:noFill/>
            </a:ln>
          </p:spPr>
        </p:pic>
      </p:grpSp>
      <p:pic>
        <p:nvPicPr>
          <p:cNvPr id="353" name="Google Shape;353;p17"/>
          <p:cNvPicPr preferRelativeResize="0"/>
          <p:nvPr/>
        </p:nvPicPr>
        <p:blipFill rotWithShape="1">
          <a:blip r:embed="rId9">
            <a:alphaModFix/>
          </a:blip>
          <a:srcRect b="0" l="0" r="0" t="0"/>
          <a:stretch/>
        </p:blipFill>
        <p:spPr>
          <a:xfrm>
            <a:off x="218109" y="4363392"/>
            <a:ext cx="2482078" cy="2085002"/>
          </a:xfrm>
          <a:prstGeom prst="rect">
            <a:avLst/>
          </a:prstGeom>
          <a:noFill/>
          <a:ln>
            <a:noFill/>
          </a:ln>
        </p:spPr>
      </p:pic>
      <p:pic>
        <p:nvPicPr>
          <p:cNvPr id="354" name="Google Shape;354;p17"/>
          <p:cNvPicPr preferRelativeResize="0"/>
          <p:nvPr/>
        </p:nvPicPr>
        <p:blipFill rotWithShape="1">
          <a:blip r:embed="rId10">
            <a:alphaModFix/>
          </a:blip>
          <a:srcRect b="0" l="0" r="0" t="0"/>
          <a:stretch/>
        </p:blipFill>
        <p:spPr>
          <a:xfrm>
            <a:off x="7690611" y="2595071"/>
            <a:ext cx="1918076" cy="2155588"/>
          </a:xfrm>
          <a:prstGeom prst="rect">
            <a:avLst/>
          </a:prstGeom>
          <a:noFill/>
          <a:ln>
            <a:noFill/>
          </a:ln>
        </p:spPr>
      </p:pic>
      <p:sp>
        <p:nvSpPr>
          <p:cNvPr id="355" name="Google Shape;355;p17"/>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11">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grpSp>
        <p:nvGrpSpPr>
          <p:cNvPr id="356" name="Google Shape;356;p17"/>
          <p:cNvGrpSpPr/>
          <p:nvPr/>
        </p:nvGrpSpPr>
        <p:grpSpPr>
          <a:xfrm>
            <a:off x="7132164" y="5405893"/>
            <a:ext cx="5059836" cy="1469029"/>
            <a:chOff x="7132164" y="5405893"/>
            <a:chExt cx="5059836" cy="1469029"/>
          </a:xfrm>
        </p:grpSpPr>
        <p:sp>
          <p:nvSpPr>
            <p:cNvPr id="357" name="Google Shape;357;p17"/>
            <p:cNvSpPr/>
            <p:nvPr/>
          </p:nvSpPr>
          <p:spPr>
            <a:xfrm>
              <a:off x="7132164" y="5405893"/>
              <a:ext cx="5059836" cy="1469029"/>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8" name="Google Shape;358;p17"/>
            <p:cNvPicPr preferRelativeResize="0"/>
            <p:nvPr/>
          </p:nvPicPr>
          <p:blipFill rotWithShape="1">
            <a:blip r:embed="rId12">
              <a:alphaModFix/>
            </a:blip>
            <a:srcRect b="0" l="0" r="0" t="0"/>
            <a:stretch/>
          </p:blipFill>
          <p:spPr>
            <a:xfrm>
              <a:off x="7219250" y="5736405"/>
              <a:ext cx="1116894" cy="975421"/>
            </a:xfrm>
            <a:prstGeom prst="rect">
              <a:avLst/>
            </a:prstGeom>
            <a:noFill/>
            <a:ln>
              <a:noFill/>
            </a:ln>
          </p:spPr>
        </p:pic>
      </p:grpSp>
      <p:grpSp>
        <p:nvGrpSpPr>
          <p:cNvPr id="359" name="Google Shape;359;p17"/>
          <p:cNvGrpSpPr/>
          <p:nvPr/>
        </p:nvGrpSpPr>
        <p:grpSpPr>
          <a:xfrm>
            <a:off x="10342089" y="5581642"/>
            <a:ext cx="1780338" cy="1239535"/>
            <a:chOff x="5747236" y="3406135"/>
            <a:chExt cx="2896158" cy="2247318"/>
          </a:xfrm>
        </p:grpSpPr>
        <p:pic>
          <p:nvPicPr>
            <p:cNvPr id="360" name="Google Shape;360;p17"/>
            <p:cNvPicPr preferRelativeResize="0"/>
            <p:nvPr/>
          </p:nvPicPr>
          <p:blipFill rotWithShape="1">
            <a:blip r:embed="rId13">
              <a:alphaModFix/>
            </a:blip>
            <a:srcRect b="0" l="0" r="0" t="0"/>
            <a:stretch/>
          </p:blipFill>
          <p:spPr>
            <a:xfrm>
              <a:off x="5755934" y="3938587"/>
              <a:ext cx="1350596" cy="704239"/>
            </a:xfrm>
            <a:prstGeom prst="rect">
              <a:avLst/>
            </a:prstGeom>
            <a:noFill/>
            <a:ln>
              <a:noFill/>
            </a:ln>
          </p:spPr>
        </p:pic>
        <p:pic>
          <p:nvPicPr>
            <p:cNvPr id="361" name="Google Shape;361;p17"/>
            <p:cNvPicPr preferRelativeResize="0"/>
            <p:nvPr/>
          </p:nvPicPr>
          <p:blipFill rotWithShape="1">
            <a:blip r:embed="rId14">
              <a:alphaModFix/>
            </a:blip>
            <a:srcRect b="0" l="0" r="0" t="0"/>
            <a:stretch/>
          </p:blipFill>
          <p:spPr>
            <a:xfrm>
              <a:off x="7616484" y="3793570"/>
              <a:ext cx="1003300" cy="964712"/>
            </a:xfrm>
            <a:prstGeom prst="rect">
              <a:avLst/>
            </a:prstGeom>
            <a:noFill/>
            <a:ln>
              <a:noFill/>
            </a:ln>
          </p:spPr>
        </p:pic>
        <p:pic>
          <p:nvPicPr>
            <p:cNvPr id="362" name="Google Shape;362;p17"/>
            <p:cNvPicPr preferRelativeResize="0"/>
            <p:nvPr/>
          </p:nvPicPr>
          <p:blipFill rotWithShape="1">
            <a:blip r:embed="rId15">
              <a:alphaModFix/>
            </a:blip>
            <a:srcRect b="0" l="0" r="0" t="0"/>
            <a:stretch/>
          </p:blipFill>
          <p:spPr>
            <a:xfrm>
              <a:off x="5908334" y="5093920"/>
              <a:ext cx="1070830" cy="559533"/>
            </a:xfrm>
            <a:prstGeom prst="rect">
              <a:avLst/>
            </a:prstGeom>
            <a:noFill/>
            <a:ln>
              <a:noFill/>
            </a:ln>
          </p:spPr>
        </p:pic>
        <p:pic>
          <p:nvPicPr>
            <p:cNvPr id="363" name="Google Shape;363;p17"/>
            <p:cNvPicPr preferRelativeResize="0"/>
            <p:nvPr/>
          </p:nvPicPr>
          <p:blipFill rotWithShape="1">
            <a:blip r:embed="rId16">
              <a:alphaModFix/>
            </a:blip>
            <a:srcRect b="0" l="0" r="0" t="0"/>
            <a:stretch/>
          </p:blipFill>
          <p:spPr>
            <a:xfrm>
              <a:off x="7879293" y="5074626"/>
              <a:ext cx="530591" cy="578827"/>
            </a:xfrm>
            <a:prstGeom prst="rect">
              <a:avLst/>
            </a:prstGeom>
            <a:noFill/>
            <a:ln>
              <a:noFill/>
            </a:ln>
          </p:spPr>
        </p:pic>
        <p:sp>
          <p:nvSpPr>
            <p:cNvPr id="364" name="Google Shape;364;p17"/>
            <p:cNvSpPr txBox="1"/>
            <p:nvPr/>
          </p:nvSpPr>
          <p:spPr>
            <a:xfrm>
              <a:off x="5747236" y="3406135"/>
              <a:ext cx="1393023" cy="6138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Laminar</a:t>
              </a:r>
              <a:endParaRPr/>
            </a:p>
          </p:txBody>
        </p:sp>
        <p:sp>
          <p:nvSpPr>
            <p:cNvPr id="365" name="Google Shape;365;p17"/>
            <p:cNvSpPr txBox="1"/>
            <p:nvPr/>
          </p:nvSpPr>
          <p:spPr>
            <a:xfrm>
              <a:off x="7492886" y="3406135"/>
              <a:ext cx="1150508" cy="6138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Nuclei</a:t>
              </a:r>
              <a:endParaRPr/>
            </a:p>
          </p:txBody>
        </p:sp>
      </p:grpSp>
      <p:pic>
        <p:nvPicPr>
          <p:cNvPr id="366" name="Google Shape;366;p17"/>
          <p:cNvPicPr preferRelativeResize="0"/>
          <p:nvPr/>
        </p:nvPicPr>
        <p:blipFill rotWithShape="1">
          <a:blip r:embed="rId17">
            <a:alphaModFix/>
          </a:blip>
          <a:srcRect b="0" l="0" r="0" t="0"/>
          <a:stretch/>
        </p:blipFill>
        <p:spPr>
          <a:xfrm>
            <a:off x="8493342" y="5653216"/>
            <a:ext cx="1670456" cy="11679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Understanding the EEG Signal</a:t>
            </a:r>
            <a:endParaRPr/>
          </a:p>
        </p:txBody>
      </p:sp>
      <p:sp>
        <p:nvSpPr>
          <p:cNvPr id="373" name="Google Shape;373;p18"/>
          <p:cNvSpPr txBox="1"/>
          <p:nvPr>
            <p:ph idx="1" type="body"/>
          </p:nvPr>
        </p:nvSpPr>
        <p:spPr>
          <a:xfrm>
            <a:off x="854040" y="1403881"/>
            <a:ext cx="10515600" cy="1104869"/>
          </a:xfrm>
          <a:prstGeom prst="rect">
            <a:avLst/>
          </a:prstGeom>
          <a:noFill/>
          <a:ln>
            <a:noFill/>
          </a:ln>
        </p:spPr>
        <p:txBody>
          <a:bodyPr anchorCtr="0" anchor="t" bIns="45700" lIns="91425" spcFirstLastPara="1" rIns="91425" wrap="square" tIns="45700">
            <a:normAutofit/>
          </a:bodyPr>
          <a:lstStyle/>
          <a:p>
            <a:pPr indent="0" lvl="0" marL="50800" rtl="0" algn="l">
              <a:lnSpc>
                <a:spcPct val="90000"/>
              </a:lnSpc>
              <a:spcBef>
                <a:spcPts val="0"/>
              </a:spcBef>
              <a:spcAft>
                <a:spcPts val="0"/>
              </a:spcAft>
              <a:buClr>
                <a:schemeClr val="dk1"/>
              </a:buClr>
              <a:buSzPts val="2800"/>
              <a:buNone/>
            </a:pPr>
            <a:r>
              <a:rPr lang="en-US"/>
              <a:t>This simplified model shows how a single electrode tracks changes in scalp voltage over time as the underlying brain activity changes. </a:t>
            </a:r>
            <a:endParaRPr/>
          </a:p>
          <a:p>
            <a:pPr indent="-50800" lvl="0" marL="228600" rtl="0" algn="l">
              <a:lnSpc>
                <a:spcPct val="90000"/>
              </a:lnSpc>
              <a:spcBef>
                <a:spcPts val="1000"/>
              </a:spcBef>
              <a:spcAft>
                <a:spcPts val="0"/>
              </a:spcAft>
              <a:buClr>
                <a:schemeClr val="dk1"/>
              </a:buClr>
              <a:buSzPts val="2800"/>
              <a:buNone/>
            </a:pPr>
            <a:r>
              <a:t/>
            </a:r>
            <a:endParaRPr/>
          </a:p>
        </p:txBody>
      </p:sp>
      <p:graphicFrame>
        <p:nvGraphicFramePr>
          <p:cNvPr id="374" name="Google Shape;374;p18"/>
          <p:cNvGraphicFramePr/>
          <p:nvPr/>
        </p:nvGraphicFramePr>
        <p:xfrm>
          <a:off x="515887" y="3775842"/>
          <a:ext cx="11349350" cy="2743200"/>
        </p:xfrm>
        <a:graphic>
          <a:graphicData uri="http://schemas.openxmlformats.org/drawingml/2006/chart">
            <c:chart r:id="rId3"/>
          </a:graphicData>
        </a:graphic>
      </p:graphicFrame>
      <p:sp>
        <p:nvSpPr>
          <p:cNvPr id="375" name="Google Shape;375;p18"/>
          <p:cNvSpPr/>
          <p:nvPr/>
        </p:nvSpPr>
        <p:spPr>
          <a:xfrm>
            <a:off x="2451652" y="2875722"/>
            <a:ext cx="238539" cy="145774"/>
          </a:xfrm>
          <a:prstGeom prst="donut">
            <a:avLst>
              <a:gd fmla="val 25000"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18"/>
          <p:cNvSpPr/>
          <p:nvPr/>
        </p:nvSpPr>
        <p:spPr>
          <a:xfrm>
            <a:off x="3755346" y="2883470"/>
            <a:ext cx="238539" cy="145774"/>
          </a:xfrm>
          <a:prstGeom prst="donut">
            <a:avLst>
              <a:gd fmla="val 25000"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18"/>
          <p:cNvSpPr/>
          <p:nvPr/>
        </p:nvSpPr>
        <p:spPr>
          <a:xfrm>
            <a:off x="6234842" y="2916368"/>
            <a:ext cx="238539" cy="145774"/>
          </a:xfrm>
          <a:prstGeom prst="donut">
            <a:avLst>
              <a:gd fmla="val 25000"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18"/>
          <p:cNvSpPr/>
          <p:nvPr/>
        </p:nvSpPr>
        <p:spPr>
          <a:xfrm>
            <a:off x="7482653" y="2906818"/>
            <a:ext cx="238539" cy="145774"/>
          </a:xfrm>
          <a:prstGeom prst="donut">
            <a:avLst>
              <a:gd fmla="val 25000"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18"/>
          <p:cNvSpPr/>
          <p:nvPr/>
        </p:nvSpPr>
        <p:spPr>
          <a:xfrm>
            <a:off x="9932562" y="2874715"/>
            <a:ext cx="238539" cy="145774"/>
          </a:xfrm>
          <a:prstGeom prst="donut">
            <a:avLst>
              <a:gd fmla="val 25000"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380" name="Google Shape;380;p18"/>
          <p:cNvPicPr preferRelativeResize="0"/>
          <p:nvPr/>
        </p:nvPicPr>
        <p:blipFill rotWithShape="1">
          <a:blip r:embed="rId4">
            <a:alphaModFix/>
          </a:blip>
          <a:srcRect b="0" l="0" r="0" t="0"/>
          <a:stretch/>
        </p:blipFill>
        <p:spPr>
          <a:xfrm>
            <a:off x="1875689" y="2531752"/>
            <a:ext cx="1123836" cy="1447882"/>
          </a:xfrm>
          <a:prstGeom prst="rect">
            <a:avLst/>
          </a:prstGeom>
          <a:noFill/>
          <a:ln>
            <a:noFill/>
          </a:ln>
        </p:spPr>
      </p:pic>
      <p:pic>
        <p:nvPicPr>
          <p:cNvPr id="381" name="Google Shape;381;p18"/>
          <p:cNvPicPr preferRelativeResize="0"/>
          <p:nvPr/>
        </p:nvPicPr>
        <p:blipFill rotWithShape="1">
          <a:blip r:embed="rId5">
            <a:alphaModFix/>
          </a:blip>
          <a:srcRect b="0" l="0" r="0" t="0"/>
          <a:stretch/>
        </p:blipFill>
        <p:spPr>
          <a:xfrm>
            <a:off x="3227767" y="2512893"/>
            <a:ext cx="1084353" cy="1447882"/>
          </a:xfrm>
          <a:prstGeom prst="rect">
            <a:avLst/>
          </a:prstGeom>
          <a:noFill/>
          <a:ln>
            <a:noFill/>
          </a:ln>
        </p:spPr>
      </p:pic>
      <p:pic>
        <p:nvPicPr>
          <p:cNvPr id="382" name="Google Shape;382;p18"/>
          <p:cNvPicPr preferRelativeResize="0"/>
          <p:nvPr/>
        </p:nvPicPr>
        <p:blipFill rotWithShape="1">
          <a:blip r:embed="rId6">
            <a:alphaModFix/>
          </a:blip>
          <a:srcRect b="0" l="0" r="0" t="0"/>
          <a:stretch/>
        </p:blipFill>
        <p:spPr>
          <a:xfrm>
            <a:off x="4508074" y="2485876"/>
            <a:ext cx="1170147" cy="1474899"/>
          </a:xfrm>
          <a:prstGeom prst="rect">
            <a:avLst/>
          </a:prstGeom>
          <a:noFill/>
          <a:ln>
            <a:noFill/>
          </a:ln>
        </p:spPr>
      </p:pic>
      <p:pic>
        <p:nvPicPr>
          <p:cNvPr id="383" name="Google Shape;383;p18"/>
          <p:cNvPicPr preferRelativeResize="0"/>
          <p:nvPr/>
        </p:nvPicPr>
        <p:blipFill rotWithShape="1">
          <a:blip r:embed="rId5">
            <a:alphaModFix/>
          </a:blip>
          <a:srcRect b="0" l="0" r="0" t="0"/>
          <a:stretch/>
        </p:blipFill>
        <p:spPr>
          <a:xfrm>
            <a:off x="5779605" y="2499515"/>
            <a:ext cx="1084353" cy="1447882"/>
          </a:xfrm>
          <a:prstGeom prst="rect">
            <a:avLst/>
          </a:prstGeom>
          <a:noFill/>
          <a:ln>
            <a:noFill/>
          </a:ln>
        </p:spPr>
      </p:pic>
      <p:pic>
        <p:nvPicPr>
          <p:cNvPr id="384" name="Google Shape;384;p18"/>
          <p:cNvPicPr preferRelativeResize="0"/>
          <p:nvPr/>
        </p:nvPicPr>
        <p:blipFill rotWithShape="1">
          <a:blip r:embed="rId4">
            <a:alphaModFix/>
          </a:blip>
          <a:srcRect b="0" l="0" r="0" t="0"/>
          <a:stretch/>
        </p:blipFill>
        <p:spPr>
          <a:xfrm>
            <a:off x="7043373" y="2512893"/>
            <a:ext cx="1123836" cy="1447882"/>
          </a:xfrm>
          <a:prstGeom prst="rect">
            <a:avLst/>
          </a:prstGeom>
          <a:noFill/>
          <a:ln>
            <a:noFill/>
          </a:ln>
        </p:spPr>
      </p:pic>
      <p:pic>
        <p:nvPicPr>
          <p:cNvPr id="385" name="Google Shape;385;p18"/>
          <p:cNvPicPr preferRelativeResize="0"/>
          <p:nvPr/>
        </p:nvPicPr>
        <p:blipFill rotWithShape="1">
          <a:blip r:embed="rId7">
            <a:alphaModFix/>
          </a:blip>
          <a:srcRect b="0" l="0" r="0" t="0"/>
          <a:stretch/>
        </p:blipFill>
        <p:spPr>
          <a:xfrm>
            <a:off x="8436470" y="2505027"/>
            <a:ext cx="1095854" cy="1447882"/>
          </a:xfrm>
          <a:prstGeom prst="rect">
            <a:avLst/>
          </a:prstGeom>
          <a:noFill/>
          <a:ln>
            <a:noFill/>
          </a:ln>
        </p:spPr>
      </p:pic>
      <p:pic>
        <p:nvPicPr>
          <p:cNvPr id="386" name="Google Shape;386;p18"/>
          <p:cNvPicPr preferRelativeResize="0"/>
          <p:nvPr/>
        </p:nvPicPr>
        <p:blipFill rotWithShape="1">
          <a:blip r:embed="rId8">
            <a:alphaModFix/>
          </a:blip>
          <a:srcRect b="0" l="0" r="0" t="0"/>
          <a:stretch/>
        </p:blipFill>
        <p:spPr>
          <a:xfrm>
            <a:off x="9648724" y="2503176"/>
            <a:ext cx="1084353" cy="1447574"/>
          </a:xfrm>
          <a:prstGeom prst="rect">
            <a:avLst/>
          </a:prstGeom>
          <a:noFill/>
          <a:ln>
            <a:noFill/>
          </a:ln>
        </p:spPr>
      </p:pic>
      <p:pic>
        <p:nvPicPr>
          <p:cNvPr id="387" name="Google Shape;387;p18"/>
          <p:cNvPicPr preferRelativeResize="0"/>
          <p:nvPr/>
        </p:nvPicPr>
        <p:blipFill rotWithShape="1">
          <a:blip r:embed="rId4">
            <a:alphaModFix/>
          </a:blip>
          <a:srcRect b="0" l="0" r="0" t="0"/>
          <a:stretch/>
        </p:blipFill>
        <p:spPr>
          <a:xfrm>
            <a:off x="10815969" y="2512893"/>
            <a:ext cx="1123836" cy="1447882"/>
          </a:xfrm>
          <a:prstGeom prst="rect">
            <a:avLst/>
          </a:prstGeom>
          <a:noFill/>
          <a:ln>
            <a:noFill/>
          </a:ln>
        </p:spPr>
      </p:pic>
      <p:sp>
        <p:nvSpPr>
          <p:cNvPr id="388" name="Google Shape;388;p18"/>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9">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38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382"/>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500"/>
                                  </p:stCondLst>
                                  <p:childTnLst>
                                    <p:set>
                                      <p:cBhvr>
                                        <p:cTn dur="1" fill="hold">
                                          <p:stCondLst>
                                            <p:cond delay="0"/>
                                          </p:stCondLst>
                                        </p:cTn>
                                        <p:tgtEl>
                                          <p:spTgt spid="383"/>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500"/>
                                  </p:stCondLst>
                                  <p:childTnLst>
                                    <p:set>
                                      <p:cBhvr>
                                        <p:cTn dur="1" fill="hold">
                                          <p:stCondLst>
                                            <p:cond delay="0"/>
                                          </p:stCondLst>
                                        </p:cTn>
                                        <p:tgtEl>
                                          <p:spTgt spid="384"/>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500"/>
                                  </p:stCondLst>
                                  <p:childTnLst>
                                    <p:set>
                                      <p:cBhvr>
                                        <p:cTn dur="1" fill="hold">
                                          <p:stCondLst>
                                            <p:cond delay="0"/>
                                          </p:stCondLst>
                                        </p:cTn>
                                        <p:tgtEl>
                                          <p:spTgt spid="385"/>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500"/>
                                  </p:stCondLst>
                                  <p:childTnLst>
                                    <p:set>
                                      <p:cBhvr>
                                        <p:cTn dur="1" fill="hold">
                                          <p:stCondLst>
                                            <p:cond delay="0"/>
                                          </p:stCondLst>
                                        </p:cTn>
                                        <p:tgtEl>
                                          <p:spTgt spid="386"/>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50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9"/>
          <p:cNvSpPr txBox="1"/>
          <p:nvPr>
            <p:ph type="title"/>
          </p:nvPr>
        </p:nvSpPr>
        <p:spPr>
          <a:xfrm>
            <a:off x="611285" y="9822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Understanding the EEG Signal</a:t>
            </a:r>
            <a:endParaRPr/>
          </a:p>
        </p:txBody>
      </p:sp>
      <p:sp>
        <p:nvSpPr>
          <p:cNvPr id="395" name="Google Shape;395;p19"/>
          <p:cNvSpPr txBox="1"/>
          <p:nvPr>
            <p:ph idx="1" type="body"/>
          </p:nvPr>
        </p:nvSpPr>
        <p:spPr>
          <a:xfrm>
            <a:off x="611285" y="1141433"/>
            <a:ext cx="10515600" cy="676785"/>
          </a:xfrm>
          <a:prstGeom prst="rect">
            <a:avLst/>
          </a:prstGeom>
          <a:noFill/>
          <a:ln>
            <a:noFill/>
          </a:ln>
        </p:spPr>
        <p:txBody>
          <a:bodyPr anchorCtr="0" anchor="t" bIns="45700" lIns="91425" spcFirstLastPara="1" rIns="91425" wrap="square" tIns="45700">
            <a:normAutofit/>
          </a:bodyPr>
          <a:lstStyle/>
          <a:p>
            <a:pPr indent="0" lvl="0" marL="50800" rtl="0" algn="l">
              <a:lnSpc>
                <a:spcPct val="90000"/>
              </a:lnSpc>
              <a:spcBef>
                <a:spcPts val="0"/>
              </a:spcBef>
              <a:spcAft>
                <a:spcPts val="0"/>
              </a:spcAft>
              <a:buClr>
                <a:schemeClr val="dk1"/>
              </a:buClr>
              <a:buSzPts val="2800"/>
              <a:buNone/>
            </a:pPr>
            <a:r>
              <a:rPr lang="en-US"/>
              <a:t>The strength and polarity of the signal at each electrode depends on </a:t>
            </a:r>
            <a:endParaRPr/>
          </a:p>
        </p:txBody>
      </p:sp>
      <p:sp>
        <p:nvSpPr>
          <p:cNvPr id="396" name="Google Shape;396;p19"/>
          <p:cNvSpPr/>
          <p:nvPr/>
        </p:nvSpPr>
        <p:spPr>
          <a:xfrm>
            <a:off x="924578" y="1965513"/>
            <a:ext cx="2630417" cy="646331"/>
          </a:xfrm>
          <a:prstGeom prst="rect">
            <a:avLst/>
          </a:prstGeom>
          <a:noFill/>
          <a:ln>
            <a:noFill/>
          </a:ln>
        </p:spPr>
        <p:txBody>
          <a:bodyPr anchorCtr="0" anchor="t" bIns="45700" lIns="91425" spcFirstLastPara="1" rIns="91425" wrap="square" tIns="45700">
            <a:spAutoFit/>
          </a:bodyPr>
          <a:lstStyle/>
          <a:p>
            <a:pPr indent="0" lvl="1" marL="45720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LOCATION</a:t>
            </a:r>
            <a:r>
              <a:rPr b="0" i="0" lang="en-US" sz="1800" u="none" cap="none" strike="noStrike">
                <a:solidFill>
                  <a:schemeClr val="dk1"/>
                </a:solidFill>
                <a:latin typeface="Calibri"/>
                <a:ea typeface="Calibri"/>
                <a:cs typeface="Calibri"/>
                <a:sym typeface="Calibri"/>
              </a:rPr>
              <a:t>  OF ELECTRODES</a:t>
            </a:r>
            <a:endParaRPr/>
          </a:p>
        </p:txBody>
      </p:sp>
      <p:sp>
        <p:nvSpPr>
          <p:cNvPr id="397" name="Google Shape;397;p19"/>
          <p:cNvSpPr/>
          <p:nvPr/>
        </p:nvSpPr>
        <p:spPr>
          <a:xfrm>
            <a:off x="4434805" y="1965513"/>
            <a:ext cx="2806901" cy="646331"/>
          </a:xfrm>
          <a:prstGeom prst="rect">
            <a:avLst/>
          </a:prstGeom>
          <a:noFill/>
          <a:ln>
            <a:noFill/>
          </a:ln>
        </p:spPr>
        <p:txBody>
          <a:bodyPr anchorCtr="0" anchor="t" bIns="45700" lIns="91425" spcFirstLastPara="1" rIns="91425" wrap="square" tIns="45700">
            <a:spAutoFit/>
          </a:bodyPr>
          <a:lstStyle/>
          <a:p>
            <a:pPr indent="0" lvl="1" marL="45720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DISTANCE</a:t>
            </a:r>
            <a:r>
              <a:rPr b="0" i="0" lang="en-US" sz="1800" u="none" cap="none" strike="noStrike">
                <a:solidFill>
                  <a:schemeClr val="dk1"/>
                </a:solidFill>
                <a:latin typeface="Calibri"/>
                <a:ea typeface="Calibri"/>
                <a:cs typeface="Calibri"/>
                <a:sym typeface="Calibri"/>
              </a:rPr>
              <a:t> FROM THE NEURONAL DIPOLE</a:t>
            </a:r>
            <a:endParaRPr/>
          </a:p>
        </p:txBody>
      </p:sp>
      <p:sp>
        <p:nvSpPr>
          <p:cNvPr id="398" name="Google Shape;398;p19"/>
          <p:cNvSpPr/>
          <p:nvPr/>
        </p:nvSpPr>
        <p:spPr>
          <a:xfrm>
            <a:off x="8117050" y="1965513"/>
            <a:ext cx="2630417" cy="646331"/>
          </a:xfrm>
          <a:prstGeom prst="rect">
            <a:avLst/>
          </a:prstGeom>
          <a:noFill/>
          <a:ln>
            <a:noFill/>
          </a:ln>
        </p:spPr>
        <p:txBody>
          <a:bodyPr anchorCtr="0" anchor="t" bIns="45700" lIns="91425" spcFirstLastPara="1" rIns="91425" wrap="square" tIns="45700">
            <a:spAutoFit/>
          </a:bodyPr>
          <a:lstStyle/>
          <a:p>
            <a:pPr indent="0" lvl="1" marL="45720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ORIENTATION</a:t>
            </a:r>
            <a:r>
              <a:rPr b="0" i="0" lang="en-US" sz="1800" u="none" cap="none" strike="noStrike">
                <a:solidFill>
                  <a:schemeClr val="dk1"/>
                </a:solidFill>
                <a:latin typeface="Calibri"/>
                <a:ea typeface="Calibri"/>
                <a:cs typeface="Calibri"/>
                <a:sym typeface="Calibri"/>
              </a:rPr>
              <a:t> OF DIPOLE </a:t>
            </a:r>
            <a:endParaRPr/>
          </a:p>
        </p:txBody>
      </p:sp>
      <p:grpSp>
        <p:nvGrpSpPr>
          <p:cNvPr id="399" name="Google Shape;399;p19"/>
          <p:cNvGrpSpPr/>
          <p:nvPr/>
        </p:nvGrpSpPr>
        <p:grpSpPr>
          <a:xfrm>
            <a:off x="8657559" y="2795383"/>
            <a:ext cx="1550884" cy="3368011"/>
            <a:chOff x="8657559" y="2795383"/>
            <a:chExt cx="1550884" cy="3368011"/>
          </a:xfrm>
        </p:grpSpPr>
        <p:pic>
          <p:nvPicPr>
            <p:cNvPr id="400" name="Google Shape;400;p19"/>
            <p:cNvPicPr preferRelativeResize="0"/>
            <p:nvPr/>
          </p:nvPicPr>
          <p:blipFill rotWithShape="1">
            <a:blip r:embed="rId4">
              <a:alphaModFix/>
            </a:blip>
            <a:srcRect b="0" l="0" r="0" t="0"/>
            <a:stretch/>
          </p:blipFill>
          <p:spPr>
            <a:xfrm>
              <a:off x="8657559" y="2795383"/>
              <a:ext cx="1549400" cy="1371600"/>
            </a:xfrm>
            <a:prstGeom prst="rect">
              <a:avLst/>
            </a:prstGeom>
            <a:noFill/>
            <a:ln>
              <a:noFill/>
            </a:ln>
          </p:spPr>
        </p:pic>
        <p:pic>
          <p:nvPicPr>
            <p:cNvPr id="401" name="Google Shape;401;p19"/>
            <p:cNvPicPr preferRelativeResize="0"/>
            <p:nvPr/>
          </p:nvPicPr>
          <p:blipFill rotWithShape="1">
            <a:blip r:embed="rId5">
              <a:alphaModFix/>
            </a:blip>
            <a:srcRect b="0" l="0" r="0" t="0"/>
            <a:stretch/>
          </p:blipFill>
          <p:spPr>
            <a:xfrm>
              <a:off x="8709844" y="4753694"/>
              <a:ext cx="1498600" cy="1409700"/>
            </a:xfrm>
            <a:prstGeom prst="rect">
              <a:avLst/>
            </a:prstGeom>
            <a:noFill/>
            <a:ln>
              <a:noFill/>
            </a:ln>
          </p:spPr>
        </p:pic>
        <p:pic>
          <p:nvPicPr>
            <p:cNvPr descr="Refresh" id="402" name="Google Shape;402;p19"/>
            <p:cNvPicPr preferRelativeResize="0"/>
            <p:nvPr/>
          </p:nvPicPr>
          <p:blipFill rotWithShape="1">
            <a:blip r:embed="rId6">
              <a:alphaModFix/>
            </a:blip>
            <a:srcRect b="0" l="0" r="0" t="0"/>
            <a:stretch/>
          </p:blipFill>
          <p:spPr>
            <a:xfrm>
              <a:off x="9148351" y="4185881"/>
              <a:ext cx="567813" cy="567813"/>
            </a:xfrm>
            <a:prstGeom prst="rect">
              <a:avLst/>
            </a:prstGeom>
            <a:noFill/>
            <a:ln>
              <a:noFill/>
            </a:ln>
          </p:spPr>
        </p:pic>
      </p:grpSp>
      <p:grpSp>
        <p:nvGrpSpPr>
          <p:cNvPr id="403" name="Google Shape;403;p19"/>
          <p:cNvGrpSpPr/>
          <p:nvPr/>
        </p:nvGrpSpPr>
        <p:grpSpPr>
          <a:xfrm>
            <a:off x="1371565" y="2780914"/>
            <a:ext cx="1626491" cy="3563989"/>
            <a:chOff x="1371565" y="2780914"/>
            <a:chExt cx="1626491" cy="3563989"/>
          </a:xfrm>
        </p:grpSpPr>
        <p:pic>
          <p:nvPicPr>
            <p:cNvPr descr="Marker" id="404" name="Google Shape;404;p19"/>
            <p:cNvPicPr preferRelativeResize="0"/>
            <p:nvPr/>
          </p:nvPicPr>
          <p:blipFill rotWithShape="1">
            <a:blip r:embed="rId7">
              <a:alphaModFix/>
            </a:blip>
            <a:srcRect b="0" l="0" r="0" t="0"/>
            <a:stretch/>
          </p:blipFill>
          <p:spPr>
            <a:xfrm>
              <a:off x="1782173" y="4165388"/>
              <a:ext cx="807915" cy="807915"/>
            </a:xfrm>
            <a:prstGeom prst="rect">
              <a:avLst/>
            </a:prstGeom>
            <a:noFill/>
            <a:ln>
              <a:noFill/>
            </a:ln>
          </p:spPr>
        </p:pic>
        <p:grpSp>
          <p:nvGrpSpPr>
            <p:cNvPr id="405" name="Google Shape;405;p19"/>
            <p:cNvGrpSpPr/>
            <p:nvPr/>
          </p:nvGrpSpPr>
          <p:grpSpPr>
            <a:xfrm>
              <a:off x="1371565" y="2780914"/>
              <a:ext cx="1549400" cy="1371600"/>
              <a:chOff x="1371565" y="2780914"/>
              <a:chExt cx="1549400" cy="1371600"/>
            </a:xfrm>
          </p:grpSpPr>
          <p:pic>
            <p:nvPicPr>
              <p:cNvPr id="406" name="Google Shape;406;p19"/>
              <p:cNvPicPr preferRelativeResize="0"/>
              <p:nvPr/>
            </p:nvPicPr>
            <p:blipFill rotWithShape="1">
              <a:blip r:embed="rId4">
                <a:alphaModFix/>
              </a:blip>
              <a:srcRect b="0" l="0" r="0" t="0"/>
              <a:stretch/>
            </p:blipFill>
            <p:spPr>
              <a:xfrm>
                <a:off x="1371565" y="2780914"/>
                <a:ext cx="1549400" cy="1371600"/>
              </a:xfrm>
              <a:prstGeom prst="rect">
                <a:avLst/>
              </a:prstGeom>
              <a:noFill/>
              <a:ln>
                <a:noFill/>
              </a:ln>
            </p:spPr>
          </p:pic>
          <p:sp>
            <p:nvSpPr>
              <p:cNvPr id="407" name="Google Shape;407;p19"/>
              <p:cNvSpPr/>
              <p:nvPr/>
            </p:nvSpPr>
            <p:spPr>
              <a:xfrm>
                <a:off x="1627550" y="3532434"/>
                <a:ext cx="245203" cy="145676"/>
              </a:xfrm>
              <a:prstGeom prst="donut">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Marker" id="408" name="Google Shape;408;p19"/>
              <p:cNvPicPr preferRelativeResize="0"/>
              <p:nvPr/>
            </p:nvPicPr>
            <p:blipFill rotWithShape="1">
              <a:blip r:embed="rId7">
                <a:alphaModFix/>
              </a:blip>
              <a:srcRect b="0" l="0" r="0" t="0"/>
              <a:stretch/>
            </p:blipFill>
            <p:spPr>
              <a:xfrm>
                <a:off x="1486871" y="3045156"/>
                <a:ext cx="526560" cy="526560"/>
              </a:xfrm>
              <a:prstGeom prst="rect">
                <a:avLst/>
              </a:prstGeom>
              <a:noFill/>
              <a:ln>
                <a:noFill/>
              </a:ln>
            </p:spPr>
          </p:pic>
        </p:grpSp>
        <p:grpSp>
          <p:nvGrpSpPr>
            <p:cNvPr id="409" name="Google Shape;409;p19"/>
            <p:cNvGrpSpPr/>
            <p:nvPr/>
          </p:nvGrpSpPr>
          <p:grpSpPr>
            <a:xfrm>
              <a:off x="1448656" y="4973303"/>
              <a:ext cx="1549400" cy="1371600"/>
              <a:chOff x="1448656" y="4973303"/>
              <a:chExt cx="1549400" cy="1371600"/>
            </a:xfrm>
          </p:grpSpPr>
          <p:pic>
            <p:nvPicPr>
              <p:cNvPr id="410" name="Google Shape;410;p19"/>
              <p:cNvPicPr preferRelativeResize="0"/>
              <p:nvPr/>
            </p:nvPicPr>
            <p:blipFill rotWithShape="1">
              <a:blip r:embed="rId4">
                <a:alphaModFix/>
              </a:blip>
              <a:srcRect b="0" l="0" r="0" t="0"/>
              <a:stretch/>
            </p:blipFill>
            <p:spPr>
              <a:xfrm>
                <a:off x="1448656" y="4973303"/>
                <a:ext cx="1549400" cy="1371600"/>
              </a:xfrm>
              <a:prstGeom prst="rect">
                <a:avLst/>
              </a:prstGeom>
              <a:noFill/>
              <a:ln>
                <a:noFill/>
              </a:ln>
            </p:spPr>
          </p:pic>
          <p:sp>
            <p:nvSpPr>
              <p:cNvPr id="411" name="Google Shape;411;p19"/>
              <p:cNvSpPr/>
              <p:nvPr/>
            </p:nvSpPr>
            <p:spPr>
              <a:xfrm>
                <a:off x="2434353" y="5699466"/>
                <a:ext cx="245203" cy="145676"/>
              </a:xfrm>
              <a:prstGeom prst="donut">
                <a:avLst>
                  <a:gd fmla="val 25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Marker" id="412" name="Google Shape;412;p19"/>
              <p:cNvPicPr preferRelativeResize="0"/>
              <p:nvPr/>
            </p:nvPicPr>
            <p:blipFill rotWithShape="1">
              <a:blip r:embed="rId7">
                <a:alphaModFix/>
              </a:blip>
              <a:srcRect b="0" l="0" r="0" t="0"/>
              <a:stretch/>
            </p:blipFill>
            <p:spPr>
              <a:xfrm>
                <a:off x="2326539" y="5190007"/>
                <a:ext cx="526560" cy="526560"/>
              </a:xfrm>
              <a:prstGeom prst="rect">
                <a:avLst/>
              </a:prstGeom>
              <a:noFill/>
              <a:ln>
                <a:noFill/>
              </a:ln>
            </p:spPr>
          </p:pic>
        </p:grpSp>
      </p:grpSp>
      <p:grpSp>
        <p:nvGrpSpPr>
          <p:cNvPr id="413" name="Google Shape;413;p19"/>
          <p:cNvGrpSpPr/>
          <p:nvPr/>
        </p:nvGrpSpPr>
        <p:grpSpPr>
          <a:xfrm>
            <a:off x="5063556" y="2754473"/>
            <a:ext cx="1549400" cy="3391034"/>
            <a:chOff x="5063556" y="2754473"/>
            <a:chExt cx="1549400" cy="3391034"/>
          </a:xfrm>
        </p:grpSpPr>
        <p:sp>
          <p:nvSpPr>
            <p:cNvPr id="414" name="Google Shape;414;p19"/>
            <p:cNvSpPr/>
            <p:nvPr/>
          </p:nvSpPr>
          <p:spPr>
            <a:xfrm>
              <a:off x="5295331" y="4181731"/>
              <a:ext cx="1085850" cy="412740"/>
            </a:xfrm>
            <a:prstGeom prst="lef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15" name="Google Shape;415;p19"/>
            <p:cNvGrpSpPr/>
            <p:nvPr/>
          </p:nvGrpSpPr>
          <p:grpSpPr>
            <a:xfrm>
              <a:off x="5063556" y="2754473"/>
              <a:ext cx="1549400" cy="1371600"/>
              <a:chOff x="5063556" y="2754473"/>
              <a:chExt cx="1549400" cy="1371600"/>
            </a:xfrm>
          </p:grpSpPr>
          <p:pic>
            <p:nvPicPr>
              <p:cNvPr id="416" name="Google Shape;416;p19"/>
              <p:cNvPicPr preferRelativeResize="0"/>
              <p:nvPr/>
            </p:nvPicPr>
            <p:blipFill rotWithShape="1">
              <a:blip r:embed="rId4">
                <a:alphaModFix/>
              </a:blip>
              <a:srcRect b="0" l="0" r="0" t="0"/>
              <a:stretch/>
            </p:blipFill>
            <p:spPr>
              <a:xfrm>
                <a:off x="5063556" y="2754473"/>
                <a:ext cx="1549400" cy="1371600"/>
              </a:xfrm>
              <a:prstGeom prst="rect">
                <a:avLst/>
              </a:prstGeom>
              <a:noFill/>
              <a:ln>
                <a:noFill/>
              </a:ln>
            </p:spPr>
          </p:pic>
          <p:sp>
            <p:nvSpPr>
              <p:cNvPr id="417" name="Google Shape;417;p19"/>
              <p:cNvSpPr/>
              <p:nvPr/>
            </p:nvSpPr>
            <p:spPr>
              <a:xfrm>
                <a:off x="5138835" y="3183478"/>
                <a:ext cx="699420" cy="274320"/>
              </a:xfrm>
              <a:prstGeom prst="leftRightArrow">
                <a:avLst>
                  <a:gd fmla="val 50000" name="adj1"/>
                  <a:gd fmla="val 50000" name="adj2"/>
                </a:avLst>
              </a:prstGeom>
              <a:solidFill>
                <a:schemeClr val="accent2"/>
              </a:soli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8" name="Google Shape;418;p19"/>
            <p:cNvGrpSpPr/>
            <p:nvPr/>
          </p:nvGrpSpPr>
          <p:grpSpPr>
            <a:xfrm>
              <a:off x="5138835" y="4697707"/>
              <a:ext cx="1460500" cy="1447800"/>
              <a:chOff x="5138835" y="4697707"/>
              <a:chExt cx="1460500" cy="1447800"/>
            </a:xfrm>
          </p:grpSpPr>
          <p:pic>
            <p:nvPicPr>
              <p:cNvPr id="419" name="Google Shape;419;p19"/>
              <p:cNvPicPr preferRelativeResize="0"/>
              <p:nvPr/>
            </p:nvPicPr>
            <p:blipFill rotWithShape="1">
              <a:blip r:embed="rId8">
                <a:alphaModFix/>
              </a:blip>
              <a:srcRect b="0" l="0" r="0" t="0"/>
              <a:stretch/>
            </p:blipFill>
            <p:spPr>
              <a:xfrm>
                <a:off x="5138835" y="4697707"/>
                <a:ext cx="1460500" cy="1447800"/>
              </a:xfrm>
              <a:prstGeom prst="rect">
                <a:avLst/>
              </a:prstGeom>
              <a:noFill/>
              <a:ln>
                <a:noFill/>
              </a:ln>
            </p:spPr>
          </p:pic>
          <p:sp>
            <p:nvSpPr>
              <p:cNvPr id="420" name="Google Shape;420;p19"/>
              <p:cNvSpPr/>
              <p:nvPr/>
            </p:nvSpPr>
            <p:spPr>
              <a:xfrm>
                <a:off x="5183079" y="5207765"/>
                <a:ext cx="407968" cy="219641"/>
              </a:xfrm>
              <a:prstGeom prst="leftRightArrow">
                <a:avLst>
                  <a:gd fmla="val 50000" name="adj1"/>
                  <a:gd fmla="val 50000" name="adj2"/>
                </a:avLst>
              </a:prstGeom>
              <a:solidFill>
                <a:schemeClr val="accent2"/>
              </a:soli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421" name="Google Shape;421;p19"/>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9">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Module overview</a:t>
            </a:r>
            <a:endParaRPr/>
          </a:p>
        </p:txBody>
      </p:sp>
      <p:sp>
        <p:nvSpPr>
          <p:cNvPr id="103" name="Google Shape;103;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US"/>
              <a:t>What is cognitive neuroscience?</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What is EEG?</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How do we use EEG?</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Digging deeper into what EEG is and how it is measured</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i="1" lang="en-US"/>
              <a:t>Following module: Our EEG systems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0"/>
          <p:cNvSpPr txBox="1"/>
          <p:nvPr>
            <p:ph type="title"/>
          </p:nvPr>
        </p:nvSpPr>
        <p:spPr>
          <a:xfrm>
            <a:off x="838200" y="6392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Simulations!</a:t>
            </a:r>
            <a:endParaRPr/>
          </a:p>
        </p:txBody>
      </p:sp>
      <p:sp>
        <p:nvSpPr>
          <p:cNvPr id="428" name="Google Shape;428;p20"/>
          <p:cNvSpPr txBox="1"/>
          <p:nvPr>
            <p:ph idx="1" type="body"/>
          </p:nvPr>
        </p:nvSpPr>
        <p:spPr>
          <a:xfrm>
            <a:off x="838200" y="1432195"/>
            <a:ext cx="10515600" cy="1872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Please work through each of these simulations before tomorrow and come back with any questions. </a:t>
            </a:r>
            <a:endParaRPr/>
          </a:p>
          <a:p>
            <a:pPr indent="-228600" lvl="0" marL="228600" rtl="0" algn="l">
              <a:lnSpc>
                <a:spcPct val="90000"/>
              </a:lnSpc>
              <a:spcBef>
                <a:spcPts val="1000"/>
              </a:spcBef>
              <a:spcAft>
                <a:spcPts val="0"/>
              </a:spcAft>
              <a:buClr>
                <a:schemeClr val="dk1"/>
              </a:buClr>
              <a:buSzPts val="2800"/>
              <a:buChar char="•"/>
            </a:pPr>
            <a:r>
              <a:rPr lang="en-US"/>
              <a:t>If you run into problems, or, if you reach any insights, please post on slack on the #training channel</a:t>
            </a:r>
            <a:endParaRPr/>
          </a:p>
          <a:p>
            <a:pPr indent="-50800" lvl="0" marL="228600" rtl="0" algn="l">
              <a:lnSpc>
                <a:spcPct val="90000"/>
              </a:lnSpc>
              <a:spcBef>
                <a:spcPts val="1000"/>
              </a:spcBef>
              <a:spcAft>
                <a:spcPts val="0"/>
              </a:spcAft>
              <a:buClr>
                <a:schemeClr val="dk1"/>
              </a:buClr>
              <a:buSzPts val="2800"/>
              <a:buNone/>
            </a:pPr>
            <a:r>
              <a:t/>
            </a:r>
            <a:endParaRPr/>
          </a:p>
        </p:txBody>
      </p:sp>
      <p:grpSp>
        <p:nvGrpSpPr>
          <p:cNvPr id="429" name="Google Shape;429;p20"/>
          <p:cNvGrpSpPr/>
          <p:nvPr/>
        </p:nvGrpSpPr>
        <p:grpSpPr>
          <a:xfrm>
            <a:off x="264871" y="3534596"/>
            <a:ext cx="4515629" cy="2826001"/>
            <a:chOff x="-53788" y="3659287"/>
            <a:chExt cx="4515629" cy="2826001"/>
          </a:xfrm>
        </p:grpSpPr>
        <p:sp>
          <p:nvSpPr>
            <p:cNvPr id="430" name="Google Shape;430;p20"/>
            <p:cNvSpPr txBox="1"/>
            <p:nvPr/>
          </p:nvSpPr>
          <p:spPr>
            <a:xfrm>
              <a:off x="-13855" y="3659287"/>
              <a:ext cx="4475696" cy="56419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Simulation 1: </a:t>
              </a:r>
              <a:br>
                <a:rPr b="1" lang="en-US" sz="1600">
                  <a:solidFill>
                    <a:schemeClr val="dk1"/>
                  </a:solidFill>
                  <a:latin typeface="Calibri"/>
                  <a:ea typeface="Calibri"/>
                  <a:cs typeface="Calibri"/>
                  <a:sym typeface="Calibri"/>
                </a:rPr>
              </a:br>
              <a:r>
                <a:rPr b="1" lang="en-US" sz="1600">
                  <a:solidFill>
                    <a:schemeClr val="dk1"/>
                  </a:solidFill>
                  <a:latin typeface="Calibri"/>
                  <a:ea typeface="Calibri"/>
                  <a:cs typeface="Calibri"/>
                  <a:sym typeface="Calibri"/>
                </a:rPr>
                <a:t>Electrode Location with Single Neuron</a:t>
              </a:r>
              <a:endParaRPr/>
            </a:p>
          </p:txBody>
        </p:sp>
        <p:grpSp>
          <p:nvGrpSpPr>
            <p:cNvPr id="431" name="Google Shape;431;p20"/>
            <p:cNvGrpSpPr/>
            <p:nvPr/>
          </p:nvGrpSpPr>
          <p:grpSpPr>
            <a:xfrm>
              <a:off x="-53788" y="4265044"/>
              <a:ext cx="2944906" cy="2220244"/>
              <a:chOff x="-53788" y="4265044"/>
              <a:chExt cx="2944906" cy="2220244"/>
            </a:xfrm>
          </p:grpSpPr>
          <p:sp>
            <p:nvSpPr>
              <p:cNvPr id="432" name="Google Shape;432;p20"/>
              <p:cNvSpPr/>
              <p:nvPr/>
            </p:nvSpPr>
            <p:spPr>
              <a:xfrm>
                <a:off x="-53788" y="6023623"/>
                <a:ext cx="294490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3">
                      <a:extLst>
                        <a:ext uri="{A12FA001-AC4F-418D-AE19-62706E023703}">
                          <ahyp:hlinkClr val="tx"/>
                        </a:ext>
                      </a:extLst>
                    </a:hlinkClick>
                  </a:rPr>
                  <a:t>https://pursue.richmond.edu/multimedia-tools/interactive-simulations/simulation-1/</a:t>
                </a:r>
                <a:endParaRPr sz="1200">
                  <a:solidFill>
                    <a:schemeClr val="dk1"/>
                  </a:solidFill>
                  <a:latin typeface="Calibri"/>
                  <a:ea typeface="Calibri"/>
                  <a:cs typeface="Calibri"/>
                  <a:sym typeface="Calibri"/>
                </a:endParaRPr>
              </a:p>
            </p:txBody>
          </p:sp>
          <p:pic>
            <p:nvPicPr>
              <p:cNvPr id="433" name="Google Shape;433;p20">
                <a:hlinkClick r:id="rId4"/>
              </p:cNvPr>
              <p:cNvPicPr preferRelativeResize="0"/>
              <p:nvPr/>
            </p:nvPicPr>
            <p:blipFill rotWithShape="1">
              <a:blip r:embed="rId5">
                <a:alphaModFix/>
              </a:blip>
              <a:srcRect b="0" l="0" r="0" t="0"/>
              <a:stretch/>
            </p:blipFill>
            <p:spPr>
              <a:xfrm>
                <a:off x="40567" y="4265044"/>
                <a:ext cx="2714519" cy="1741762"/>
              </a:xfrm>
              <a:prstGeom prst="rect">
                <a:avLst/>
              </a:prstGeom>
              <a:noFill/>
              <a:ln>
                <a:noFill/>
              </a:ln>
            </p:spPr>
          </p:pic>
        </p:grpSp>
      </p:grpSp>
      <p:sp>
        <p:nvSpPr>
          <p:cNvPr id="434" name="Google Shape;434;p20"/>
          <p:cNvSpPr/>
          <p:nvPr/>
        </p:nvSpPr>
        <p:spPr>
          <a:xfrm>
            <a:off x="3005680" y="6604084"/>
            <a:ext cx="9289605"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0000"/>
                </a:solidFill>
                <a:latin typeface="Calibri"/>
                <a:ea typeface="Calibri"/>
                <a:cs typeface="Calibri"/>
                <a:sym typeface="Calibri"/>
              </a:rPr>
              <a:t>Adapted from “PURSUE Introduction to EEG/ERP”. [PowerPoint Presentation] by C. M., J. W. Couperus, &amp; C. L. Reed, 2020, </a:t>
            </a:r>
            <a:r>
              <a:rPr lang="en-US" sz="1050" u="sng">
                <a:solidFill>
                  <a:srgbClr val="000000"/>
                </a:solidFill>
                <a:latin typeface="Calibri"/>
                <a:ea typeface="Calibri"/>
                <a:cs typeface="Calibri"/>
                <a:sym typeface="Calibri"/>
                <a:hlinkClick r:id="rId6">
                  <a:extLst>
                    <a:ext uri="{A12FA001-AC4F-418D-AE19-62706E023703}">
                      <ahyp:hlinkClr val="tx"/>
                    </a:ext>
                  </a:extLst>
                </a:hlinkClick>
              </a:rPr>
              <a:t> www.pursueerp.com</a:t>
            </a:r>
            <a:r>
              <a:rPr lang="en-US" sz="1050">
                <a:solidFill>
                  <a:srgbClr val="000000"/>
                </a:solidFill>
                <a:latin typeface="Calibri"/>
                <a:ea typeface="Calibri"/>
                <a:cs typeface="Calibri"/>
                <a:sym typeface="Calibri"/>
              </a:rPr>
              <a:t>. CC BY-NC-SA. Bukach</a:t>
            </a:r>
            <a:endParaRPr sz="1050">
              <a:solidFill>
                <a:srgbClr val="000000"/>
              </a:solidFill>
              <a:latin typeface="Calibri"/>
              <a:ea typeface="Calibri"/>
              <a:cs typeface="Calibri"/>
              <a:sym typeface="Calibri"/>
            </a:endParaRPr>
          </a:p>
        </p:txBody>
      </p:sp>
      <p:grpSp>
        <p:nvGrpSpPr>
          <p:cNvPr id="435" name="Google Shape;435;p20"/>
          <p:cNvGrpSpPr/>
          <p:nvPr/>
        </p:nvGrpSpPr>
        <p:grpSpPr>
          <a:xfrm>
            <a:off x="4315582" y="3472072"/>
            <a:ext cx="4913171" cy="2915705"/>
            <a:chOff x="3925172" y="3593711"/>
            <a:chExt cx="4913171" cy="2915705"/>
          </a:xfrm>
        </p:grpSpPr>
        <p:sp>
          <p:nvSpPr>
            <p:cNvPr id="436" name="Google Shape;436;p20"/>
            <p:cNvSpPr txBox="1"/>
            <p:nvPr/>
          </p:nvSpPr>
          <p:spPr>
            <a:xfrm>
              <a:off x="3925172" y="3593711"/>
              <a:ext cx="4913171" cy="61933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Simulation 2: </a:t>
              </a:r>
              <a:br>
                <a:rPr b="1" lang="en-US" sz="1600">
                  <a:solidFill>
                    <a:schemeClr val="dk1"/>
                  </a:solidFill>
                  <a:latin typeface="Calibri"/>
                  <a:ea typeface="Calibri"/>
                  <a:cs typeface="Calibri"/>
                  <a:sym typeface="Calibri"/>
                </a:rPr>
              </a:br>
              <a:r>
                <a:rPr b="1" lang="en-US" sz="1600">
                  <a:solidFill>
                    <a:schemeClr val="dk1"/>
                  </a:solidFill>
                  <a:latin typeface="Calibri"/>
                  <a:ea typeface="Calibri"/>
                  <a:cs typeface="Calibri"/>
                  <a:sym typeface="Calibri"/>
                </a:rPr>
                <a:t>Distance of the Dipole from the Scalp</a:t>
              </a:r>
              <a:endParaRPr/>
            </a:p>
          </p:txBody>
        </p:sp>
        <p:pic>
          <p:nvPicPr>
            <p:cNvPr id="437" name="Google Shape;437;p20">
              <a:hlinkClick r:id="rId7"/>
            </p:cNvPr>
            <p:cNvPicPr preferRelativeResize="0"/>
            <p:nvPr/>
          </p:nvPicPr>
          <p:blipFill rotWithShape="1">
            <a:blip r:embed="rId8">
              <a:alphaModFix/>
            </a:blip>
            <a:srcRect b="0" l="0" r="0" t="0"/>
            <a:stretch/>
          </p:blipFill>
          <p:spPr>
            <a:xfrm>
              <a:off x="4022156" y="4234220"/>
              <a:ext cx="2811700" cy="1809307"/>
            </a:xfrm>
            <a:prstGeom prst="rect">
              <a:avLst/>
            </a:prstGeom>
            <a:noFill/>
            <a:ln>
              <a:noFill/>
            </a:ln>
          </p:spPr>
        </p:pic>
        <p:sp>
          <p:nvSpPr>
            <p:cNvPr id="438" name="Google Shape;438;p20"/>
            <p:cNvSpPr/>
            <p:nvPr/>
          </p:nvSpPr>
          <p:spPr>
            <a:xfrm>
              <a:off x="3939027" y="6047751"/>
              <a:ext cx="33210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9">
                    <a:extLst>
                      <a:ext uri="{A12FA001-AC4F-418D-AE19-62706E023703}">
                        <ahyp:hlinkClr val="tx"/>
                      </a:ext>
                    </a:extLst>
                  </a:hlinkClick>
                </a:rPr>
                <a:t>https://pursue.richmond.edu/multimedia-tools/interactive-simulations/simulation-2/</a:t>
              </a:r>
              <a:endParaRPr sz="1200">
                <a:solidFill>
                  <a:schemeClr val="dk1"/>
                </a:solidFill>
                <a:latin typeface="Calibri"/>
                <a:ea typeface="Calibri"/>
                <a:cs typeface="Calibri"/>
                <a:sym typeface="Calibri"/>
              </a:endParaRPr>
            </a:p>
          </p:txBody>
        </p:sp>
      </p:grpSp>
      <p:grpSp>
        <p:nvGrpSpPr>
          <p:cNvPr id="439" name="Google Shape;439;p20"/>
          <p:cNvGrpSpPr/>
          <p:nvPr/>
        </p:nvGrpSpPr>
        <p:grpSpPr>
          <a:xfrm>
            <a:off x="8901611" y="3476183"/>
            <a:ext cx="4609366" cy="2842850"/>
            <a:chOff x="8527532" y="3642437"/>
            <a:chExt cx="4609366" cy="2842850"/>
          </a:xfrm>
        </p:grpSpPr>
        <p:sp>
          <p:nvSpPr>
            <p:cNvPr id="440" name="Google Shape;440;p20"/>
            <p:cNvSpPr/>
            <p:nvPr/>
          </p:nvSpPr>
          <p:spPr>
            <a:xfrm>
              <a:off x="8527532" y="6023622"/>
              <a:ext cx="29648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r:id="rId10">
                    <a:extLst>
                      <a:ext uri="{A12FA001-AC4F-418D-AE19-62706E023703}">
                        <ahyp:hlinkClr val="tx"/>
                      </a:ext>
                    </a:extLst>
                  </a:hlinkClick>
                </a:rPr>
                <a:t>https://pursue.richmond.edu/multimedia-tools/interactive-simulations/simulation-3/</a:t>
              </a:r>
              <a:endParaRPr sz="1200">
                <a:solidFill>
                  <a:schemeClr val="dk1"/>
                </a:solidFill>
                <a:latin typeface="Calibri"/>
                <a:ea typeface="Calibri"/>
                <a:cs typeface="Calibri"/>
                <a:sym typeface="Calibri"/>
              </a:endParaRPr>
            </a:p>
          </p:txBody>
        </p:sp>
        <p:sp>
          <p:nvSpPr>
            <p:cNvPr id="441" name="Google Shape;441;p20"/>
            <p:cNvSpPr txBox="1"/>
            <p:nvPr/>
          </p:nvSpPr>
          <p:spPr>
            <a:xfrm>
              <a:off x="8527532" y="3642437"/>
              <a:ext cx="4609366" cy="58104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Simulation 3: </a:t>
              </a:r>
              <a:br>
                <a:rPr b="1" lang="en-US" sz="1600">
                  <a:solidFill>
                    <a:schemeClr val="dk1"/>
                  </a:solidFill>
                  <a:latin typeface="Calibri"/>
                  <a:ea typeface="Calibri"/>
                  <a:cs typeface="Calibri"/>
                  <a:sym typeface="Calibri"/>
                </a:rPr>
              </a:br>
              <a:r>
                <a:rPr b="1" lang="en-US" sz="1600">
                  <a:solidFill>
                    <a:schemeClr val="dk1"/>
                  </a:solidFill>
                  <a:latin typeface="Calibri"/>
                  <a:ea typeface="Calibri"/>
                  <a:cs typeface="Calibri"/>
                  <a:sym typeface="Calibri"/>
                </a:rPr>
                <a:t>Orientation of the Dipole</a:t>
              </a:r>
              <a:endParaRPr/>
            </a:p>
          </p:txBody>
        </p:sp>
        <p:pic>
          <p:nvPicPr>
            <p:cNvPr id="442" name="Google Shape;442;p20">
              <a:hlinkClick r:id="rId11"/>
            </p:cNvPr>
            <p:cNvPicPr preferRelativeResize="0"/>
            <p:nvPr/>
          </p:nvPicPr>
          <p:blipFill rotWithShape="1">
            <a:blip r:embed="rId12">
              <a:alphaModFix/>
            </a:blip>
            <a:srcRect b="0" l="0" r="0" t="0"/>
            <a:stretch/>
          </p:blipFill>
          <p:spPr>
            <a:xfrm>
              <a:off x="8617973" y="4213050"/>
              <a:ext cx="2811701" cy="1818671"/>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Interim summary</a:t>
            </a:r>
            <a:endParaRPr/>
          </a:p>
        </p:txBody>
      </p:sp>
      <p:sp>
        <p:nvSpPr>
          <p:cNvPr id="448" name="Google Shape;448;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514350" lvl="0" marL="514350" rtl="0" algn="l">
              <a:lnSpc>
                <a:spcPct val="90000"/>
              </a:lnSpc>
              <a:spcBef>
                <a:spcPts val="0"/>
              </a:spcBef>
              <a:spcAft>
                <a:spcPts val="0"/>
              </a:spcAft>
              <a:buClr>
                <a:schemeClr val="dk1"/>
              </a:buClr>
              <a:buSzPct val="100000"/>
              <a:buFont typeface="Calibri"/>
              <a:buAutoNum type="arabicPeriod"/>
            </a:pPr>
            <a:r>
              <a:rPr lang="en-US"/>
              <a:t>The EEG signal recorded on the scalp is a direct measure of brain activity</a:t>
            </a:r>
            <a:endParaRPr/>
          </a:p>
          <a:p>
            <a:pPr indent="-376555" lvl="0" marL="514350" rtl="0" algn="l">
              <a:lnSpc>
                <a:spcPct val="90000"/>
              </a:lnSpc>
              <a:spcBef>
                <a:spcPts val="1000"/>
              </a:spcBef>
              <a:spcAft>
                <a:spcPts val="0"/>
              </a:spcAft>
              <a:buClr>
                <a:schemeClr val="dk1"/>
              </a:buClr>
              <a:buSzPct val="100000"/>
              <a:buFont typeface="Calibri"/>
              <a:buNone/>
            </a:pPr>
            <a:r>
              <a:t/>
            </a:r>
            <a:endParaRPr/>
          </a:p>
          <a:p>
            <a:pPr indent="-514350" lvl="0" marL="514350" rtl="0" algn="l">
              <a:lnSpc>
                <a:spcPct val="90000"/>
              </a:lnSpc>
              <a:spcBef>
                <a:spcPts val="1000"/>
              </a:spcBef>
              <a:spcAft>
                <a:spcPts val="0"/>
              </a:spcAft>
              <a:buClr>
                <a:schemeClr val="dk1"/>
              </a:buClr>
              <a:buSzPct val="100000"/>
              <a:buFont typeface="Calibri"/>
              <a:buAutoNum type="arabicPeriod"/>
            </a:pPr>
            <a:r>
              <a:rPr lang="en-US"/>
              <a:t>Individual pyramidal cell neurons form small dipoles when depolarized (post-synaptic potentials). But, these dipoles are too weak to measure on the scalp.</a:t>
            </a:r>
            <a:endParaRPr/>
          </a:p>
          <a:p>
            <a:pPr indent="-376555" lvl="0" marL="514350" rtl="0" algn="l">
              <a:lnSpc>
                <a:spcPct val="90000"/>
              </a:lnSpc>
              <a:spcBef>
                <a:spcPts val="1000"/>
              </a:spcBef>
              <a:spcAft>
                <a:spcPts val="0"/>
              </a:spcAft>
              <a:buClr>
                <a:schemeClr val="dk1"/>
              </a:buClr>
              <a:buSzPct val="100000"/>
              <a:buFont typeface="Calibri"/>
              <a:buNone/>
            </a:pPr>
            <a:r>
              <a:t/>
            </a:r>
            <a:endParaRPr/>
          </a:p>
          <a:p>
            <a:pPr indent="-514350" lvl="0" marL="514350" rtl="0" algn="l">
              <a:lnSpc>
                <a:spcPct val="90000"/>
              </a:lnSpc>
              <a:spcBef>
                <a:spcPts val="1000"/>
              </a:spcBef>
              <a:spcAft>
                <a:spcPts val="0"/>
              </a:spcAft>
              <a:buClr>
                <a:schemeClr val="dk1"/>
              </a:buClr>
              <a:buSzPct val="100000"/>
              <a:buFont typeface="Calibri"/>
              <a:buAutoNum type="arabicPeriod"/>
            </a:pPr>
            <a:r>
              <a:rPr lang="en-US"/>
              <a:t>When thousands of neurons are aligned in the same direction, and simultaneously active, they form larger dipoles that propagate electromagnetic radiation to the scalp (via volume conduction).</a:t>
            </a:r>
            <a:endParaRPr/>
          </a:p>
          <a:p>
            <a:pPr indent="-376555" lvl="0" marL="514350" rtl="0" algn="l">
              <a:lnSpc>
                <a:spcPct val="90000"/>
              </a:lnSpc>
              <a:spcBef>
                <a:spcPts val="1000"/>
              </a:spcBef>
              <a:spcAft>
                <a:spcPts val="0"/>
              </a:spcAft>
              <a:buClr>
                <a:schemeClr val="dk1"/>
              </a:buClr>
              <a:buSzPct val="100000"/>
              <a:buFont typeface="Calibri"/>
              <a:buNone/>
            </a:pPr>
            <a:r>
              <a:t/>
            </a:r>
            <a:endParaRPr/>
          </a:p>
          <a:p>
            <a:pPr indent="-514350" lvl="0" marL="514350" rtl="0" algn="l">
              <a:lnSpc>
                <a:spcPct val="90000"/>
              </a:lnSpc>
              <a:spcBef>
                <a:spcPts val="1000"/>
              </a:spcBef>
              <a:spcAft>
                <a:spcPts val="0"/>
              </a:spcAft>
              <a:buClr>
                <a:schemeClr val="dk1"/>
              </a:buClr>
              <a:buSzPct val="100000"/>
              <a:buFont typeface="Calibri"/>
              <a:buAutoNum type="arabicPeriod"/>
            </a:pPr>
            <a:r>
              <a:rPr lang="en-US"/>
              <a:t>EEG activity measured on the scalp reflects the summation of multiple active dipoles at any given point in time. </a:t>
            </a:r>
            <a:endParaRPr/>
          </a:p>
          <a:p>
            <a:pPr indent="-376555" lvl="0" marL="514350" rtl="0" algn="l">
              <a:lnSpc>
                <a:spcPct val="90000"/>
              </a:lnSpc>
              <a:spcBef>
                <a:spcPts val="1000"/>
              </a:spcBef>
              <a:spcAft>
                <a:spcPts val="0"/>
              </a:spcAft>
              <a:buClr>
                <a:schemeClr val="dk1"/>
              </a:buClr>
              <a:buSzPct val="100000"/>
              <a:buFont typeface="Calibri"/>
              <a:buNone/>
            </a:pPr>
            <a:r>
              <a:t/>
            </a:r>
            <a:endParaRPr/>
          </a:p>
          <a:p>
            <a:pPr indent="-514350" lvl="0" marL="514350" rtl="0" algn="l">
              <a:lnSpc>
                <a:spcPct val="90000"/>
              </a:lnSpc>
              <a:spcBef>
                <a:spcPts val="1000"/>
              </a:spcBef>
              <a:spcAft>
                <a:spcPts val="0"/>
              </a:spcAft>
              <a:buClr>
                <a:schemeClr val="dk1"/>
              </a:buClr>
              <a:buSzPct val="100000"/>
              <a:buFont typeface="Calibri"/>
              <a:buAutoNum type="arabicPeriod"/>
            </a:pPr>
            <a:r>
              <a:rPr lang="en-US"/>
              <a:t>EEG has poor spatial resolution, but excellent temporal resolution.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2"/>
          <p:cNvSpPr txBox="1"/>
          <p:nvPr>
            <p:ph type="title"/>
          </p:nvPr>
        </p:nvSpPr>
        <p:spPr>
          <a:xfrm>
            <a:off x="838200" y="26638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How do we use EEG?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pSp>
        <p:nvGrpSpPr>
          <p:cNvPr id="459" name="Google Shape;459;p23"/>
          <p:cNvGrpSpPr/>
          <p:nvPr/>
        </p:nvGrpSpPr>
        <p:grpSpPr>
          <a:xfrm>
            <a:off x="3551031" y="3448093"/>
            <a:ext cx="5226535" cy="1995616"/>
            <a:chOff x="2324100" y="3429000"/>
            <a:chExt cx="4076701" cy="1524000"/>
          </a:xfrm>
        </p:grpSpPr>
        <p:sp>
          <p:nvSpPr>
            <p:cNvPr id="460" name="Google Shape;460;p23"/>
            <p:cNvSpPr/>
            <p:nvPr/>
          </p:nvSpPr>
          <p:spPr>
            <a:xfrm>
              <a:off x="2667000" y="3733800"/>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A</a:t>
              </a:r>
              <a:endParaRPr/>
            </a:p>
          </p:txBody>
        </p:sp>
        <p:sp>
          <p:nvSpPr>
            <p:cNvPr id="461" name="Google Shape;461;p23"/>
            <p:cNvSpPr/>
            <p:nvPr/>
          </p:nvSpPr>
          <p:spPr>
            <a:xfrm>
              <a:off x="5105399" y="3736019"/>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D</a:t>
              </a:r>
              <a:endParaRPr/>
            </a:p>
          </p:txBody>
        </p:sp>
        <p:sp>
          <p:nvSpPr>
            <p:cNvPr id="462" name="Google Shape;462;p23"/>
            <p:cNvSpPr/>
            <p:nvPr/>
          </p:nvSpPr>
          <p:spPr>
            <a:xfrm>
              <a:off x="3884720" y="4343400"/>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C</a:t>
              </a:r>
              <a:endParaRPr/>
            </a:p>
          </p:txBody>
        </p:sp>
        <p:sp>
          <p:nvSpPr>
            <p:cNvPr id="463" name="Google Shape;463;p23"/>
            <p:cNvSpPr/>
            <p:nvPr/>
          </p:nvSpPr>
          <p:spPr>
            <a:xfrm>
              <a:off x="3885460" y="3429000"/>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B</a:t>
              </a:r>
              <a:endParaRPr/>
            </a:p>
          </p:txBody>
        </p:sp>
        <p:cxnSp>
          <p:nvCxnSpPr>
            <p:cNvPr id="464" name="Google Shape;464;p23"/>
            <p:cNvCxnSpPr>
              <a:endCxn id="463" idx="1"/>
            </p:cNvCxnSpPr>
            <p:nvPr/>
          </p:nvCxnSpPr>
          <p:spPr>
            <a:xfrm flipH="1" rot="10800000">
              <a:off x="3581260" y="3733800"/>
              <a:ext cx="304200" cy="152400"/>
            </a:xfrm>
            <a:prstGeom prst="straightConnector1">
              <a:avLst/>
            </a:prstGeom>
            <a:noFill/>
            <a:ln cap="flat" cmpd="sng" w="38100">
              <a:solidFill>
                <a:schemeClr val="accent2"/>
              </a:solidFill>
              <a:prstDash val="solid"/>
              <a:miter lim="800000"/>
              <a:headEnd len="sm" w="sm" type="none"/>
              <a:tailEnd len="med" w="med" type="stealth"/>
            </a:ln>
          </p:spPr>
        </p:cxnSp>
        <p:cxnSp>
          <p:nvCxnSpPr>
            <p:cNvPr id="465" name="Google Shape;465;p23"/>
            <p:cNvCxnSpPr/>
            <p:nvPr/>
          </p:nvCxnSpPr>
          <p:spPr>
            <a:xfrm>
              <a:off x="4799121" y="3708646"/>
              <a:ext cx="306279" cy="177554"/>
            </a:xfrm>
            <a:prstGeom prst="straightConnector1">
              <a:avLst/>
            </a:prstGeom>
            <a:noFill/>
            <a:ln cap="flat" cmpd="sng" w="38100">
              <a:solidFill>
                <a:schemeClr val="accent2"/>
              </a:solidFill>
              <a:prstDash val="solid"/>
              <a:miter lim="800000"/>
              <a:headEnd len="sm" w="sm" type="none"/>
              <a:tailEnd len="med" w="med" type="stealth"/>
            </a:ln>
          </p:spPr>
        </p:cxnSp>
        <p:cxnSp>
          <p:nvCxnSpPr>
            <p:cNvPr id="466" name="Google Shape;466;p23"/>
            <p:cNvCxnSpPr/>
            <p:nvPr/>
          </p:nvCxnSpPr>
          <p:spPr>
            <a:xfrm>
              <a:off x="3580660" y="4117020"/>
              <a:ext cx="304800" cy="302581"/>
            </a:xfrm>
            <a:prstGeom prst="straightConnector1">
              <a:avLst/>
            </a:prstGeom>
            <a:noFill/>
            <a:ln cap="flat" cmpd="sng" w="38100">
              <a:solidFill>
                <a:schemeClr val="accent2"/>
              </a:solidFill>
              <a:prstDash val="solid"/>
              <a:miter lim="800000"/>
              <a:headEnd len="sm" w="sm" type="none"/>
              <a:tailEnd len="med" w="med" type="stealth"/>
            </a:ln>
          </p:spPr>
        </p:cxnSp>
        <p:cxnSp>
          <p:nvCxnSpPr>
            <p:cNvPr id="467" name="Google Shape;467;p23"/>
            <p:cNvCxnSpPr/>
            <p:nvPr/>
          </p:nvCxnSpPr>
          <p:spPr>
            <a:xfrm flipH="1" rot="10800000">
              <a:off x="4799120" y="4343400"/>
              <a:ext cx="304060" cy="152400"/>
            </a:xfrm>
            <a:prstGeom prst="straightConnector1">
              <a:avLst/>
            </a:prstGeom>
            <a:noFill/>
            <a:ln cap="flat" cmpd="sng" w="38100">
              <a:solidFill>
                <a:schemeClr val="accent2"/>
              </a:solidFill>
              <a:prstDash val="solid"/>
              <a:miter lim="800000"/>
              <a:headEnd len="sm" w="sm" type="none"/>
              <a:tailEnd len="med" w="med" type="stealth"/>
            </a:ln>
          </p:spPr>
        </p:cxnSp>
        <p:cxnSp>
          <p:nvCxnSpPr>
            <p:cNvPr id="468" name="Google Shape;468;p23"/>
            <p:cNvCxnSpPr/>
            <p:nvPr/>
          </p:nvCxnSpPr>
          <p:spPr>
            <a:xfrm flipH="1" rot="10800000">
              <a:off x="6057900" y="4038601"/>
              <a:ext cx="342901" cy="2219"/>
            </a:xfrm>
            <a:prstGeom prst="straightConnector1">
              <a:avLst/>
            </a:prstGeom>
            <a:noFill/>
            <a:ln cap="flat" cmpd="sng" w="38100">
              <a:solidFill>
                <a:schemeClr val="accent2"/>
              </a:solidFill>
              <a:prstDash val="solid"/>
              <a:miter lim="800000"/>
              <a:headEnd len="sm" w="sm" type="none"/>
              <a:tailEnd len="med" w="med" type="stealth"/>
            </a:ln>
          </p:spPr>
        </p:cxnSp>
        <p:cxnSp>
          <p:nvCxnSpPr>
            <p:cNvPr id="469" name="Google Shape;469;p23"/>
            <p:cNvCxnSpPr/>
            <p:nvPr/>
          </p:nvCxnSpPr>
          <p:spPr>
            <a:xfrm flipH="1" rot="10800000">
              <a:off x="2324100" y="4055616"/>
              <a:ext cx="342901" cy="2219"/>
            </a:xfrm>
            <a:prstGeom prst="straightConnector1">
              <a:avLst/>
            </a:prstGeom>
            <a:noFill/>
            <a:ln cap="flat" cmpd="sng" w="38100">
              <a:solidFill>
                <a:schemeClr val="accent2"/>
              </a:solidFill>
              <a:prstDash val="solid"/>
              <a:miter lim="800000"/>
              <a:headEnd len="sm" w="sm" type="none"/>
              <a:tailEnd len="med" w="med" type="stealth"/>
            </a:ln>
          </p:spPr>
        </p:cxnSp>
      </p:grpSp>
      <p:pic>
        <p:nvPicPr>
          <p:cNvPr id="470" name="Google Shape;470;p23"/>
          <p:cNvPicPr preferRelativeResize="0"/>
          <p:nvPr>
            <p:ph idx="1" type="body"/>
          </p:nvPr>
        </p:nvPicPr>
        <p:blipFill rotWithShape="1">
          <a:blip r:embed="rId3">
            <a:alphaModFix/>
          </a:blip>
          <a:srcRect b="0" l="0" r="0" t="0"/>
          <a:stretch/>
        </p:blipFill>
        <p:spPr>
          <a:xfrm>
            <a:off x="737890" y="1955546"/>
            <a:ext cx="3130866" cy="3130866"/>
          </a:xfrm>
          <a:prstGeom prst="rect">
            <a:avLst/>
          </a:prstGeom>
          <a:noFill/>
          <a:ln>
            <a:noFill/>
          </a:ln>
        </p:spPr>
      </p:pic>
      <p:sp>
        <p:nvSpPr>
          <p:cNvPr id="471" name="Google Shape;471;p23"/>
          <p:cNvSpPr txBox="1"/>
          <p:nvPr>
            <p:ph type="title"/>
          </p:nvPr>
        </p:nvSpPr>
        <p:spPr>
          <a:xfrm>
            <a:off x="285989" y="111690"/>
            <a:ext cx="7624803"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EA3F2"/>
              </a:buClr>
              <a:buSzPts val="3600"/>
              <a:buFont typeface="Calibri"/>
              <a:buNone/>
            </a:pPr>
            <a:r>
              <a:rPr i="1" lang="en-US" sz="3200"/>
              <a:t>Cognitive Neuroscience </a:t>
            </a:r>
            <a:r>
              <a:rPr lang="en-US" sz="3200"/>
              <a:t>Links BRAIN to the Cognitive Processes Underlying Behavior</a:t>
            </a:r>
            <a:endParaRPr sz="3200"/>
          </a:p>
        </p:txBody>
      </p:sp>
      <p:sp>
        <p:nvSpPr>
          <p:cNvPr id="472" name="Google Shape;472;p23"/>
          <p:cNvSpPr/>
          <p:nvPr/>
        </p:nvSpPr>
        <p:spPr>
          <a:xfrm>
            <a:off x="5366425" y="2199023"/>
            <a:ext cx="1621370" cy="810685"/>
          </a:xfrm>
          <a:prstGeom prst="roundRect">
            <a:avLst>
              <a:gd fmla="val 16667" name="adj"/>
            </a:avLst>
          </a:prstGeom>
          <a:solidFill>
            <a:schemeClr val="accent2"/>
          </a:solidFill>
          <a:ln cap="flat" cmpd="sng" w="12700">
            <a:solidFill>
              <a:srgbClr val="A1A1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Cognitive</a:t>
            </a:r>
            <a:endParaRPr/>
          </a:p>
          <a:p>
            <a:pPr indent="0" lvl="0" marL="0" marR="0" rtl="0" algn="ctr">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Processes</a:t>
            </a:r>
            <a:endParaRPr sz="1800">
              <a:solidFill>
                <a:schemeClr val="dk1"/>
              </a:solidFill>
              <a:latin typeface="Calibri"/>
              <a:ea typeface="Calibri"/>
              <a:cs typeface="Calibri"/>
              <a:sym typeface="Calibri"/>
            </a:endParaRPr>
          </a:p>
        </p:txBody>
      </p:sp>
      <p:pic>
        <p:nvPicPr>
          <p:cNvPr id="473" name="Google Shape;473;p23"/>
          <p:cNvPicPr preferRelativeResize="0"/>
          <p:nvPr/>
        </p:nvPicPr>
        <p:blipFill rotWithShape="1">
          <a:blip r:embed="rId4">
            <a:alphaModFix/>
          </a:blip>
          <a:srcRect b="0" l="0" r="0" t="0"/>
          <a:stretch/>
        </p:blipFill>
        <p:spPr>
          <a:xfrm>
            <a:off x="9709014" y="3173736"/>
            <a:ext cx="2191073" cy="2313901"/>
          </a:xfrm>
          <a:prstGeom prst="rect">
            <a:avLst/>
          </a:prstGeom>
          <a:noFill/>
          <a:ln>
            <a:noFill/>
          </a:ln>
        </p:spPr>
      </p:pic>
      <p:sp>
        <p:nvSpPr>
          <p:cNvPr id="474" name="Google Shape;474;p23"/>
          <p:cNvSpPr txBox="1"/>
          <p:nvPr/>
        </p:nvSpPr>
        <p:spPr>
          <a:xfrm>
            <a:off x="1963877" y="2349308"/>
            <a:ext cx="1932171" cy="64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“There’s a bear behind you”</a:t>
            </a:r>
            <a:endParaRPr sz="1800">
              <a:solidFill>
                <a:schemeClr val="dk1"/>
              </a:solidFill>
              <a:latin typeface="Calibri"/>
              <a:ea typeface="Calibri"/>
              <a:cs typeface="Calibri"/>
              <a:sym typeface="Calibri"/>
            </a:endParaRPr>
          </a:p>
        </p:txBody>
      </p:sp>
      <p:sp>
        <p:nvSpPr>
          <p:cNvPr id="475" name="Google Shape;475;p23"/>
          <p:cNvSpPr txBox="1"/>
          <p:nvPr/>
        </p:nvSpPr>
        <p:spPr>
          <a:xfrm>
            <a:off x="3976220" y="3946997"/>
            <a:ext cx="1185488" cy="58477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Understand</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 Words</a:t>
            </a:r>
            <a:endParaRPr/>
          </a:p>
        </p:txBody>
      </p:sp>
      <p:sp>
        <p:nvSpPr>
          <p:cNvPr id="476" name="Google Shape;476;p23"/>
          <p:cNvSpPr txBox="1"/>
          <p:nvPr/>
        </p:nvSpPr>
        <p:spPr>
          <a:xfrm>
            <a:off x="5599424" y="3585606"/>
            <a:ext cx="1063494" cy="58477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Localize </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Bear</a:t>
            </a:r>
            <a:endParaRPr/>
          </a:p>
        </p:txBody>
      </p:sp>
      <p:sp>
        <p:nvSpPr>
          <p:cNvPr id="477" name="Google Shape;477;p23"/>
          <p:cNvSpPr txBox="1"/>
          <p:nvPr/>
        </p:nvSpPr>
        <p:spPr>
          <a:xfrm>
            <a:off x="5606122" y="4745244"/>
            <a:ext cx="1034449" cy="58477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Recognize</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 Bear</a:t>
            </a:r>
            <a:endParaRPr/>
          </a:p>
        </p:txBody>
      </p:sp>
      <p:sp>
        <p:nvSpPr>
          <p:cNvPr id="478" name="Google Shape;478;p23"/>
          <p:cNvSpPr txBox="1"/>
          <p:nvPr/>
        </p:nvSpPr>
        <p:spPr>
          <a:xfrm>
            <a:off x="7118683" y="3824136"/>
            <a:ext cx="1175152" cy="83099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Motor </a:t>
            </a:r>
            <a:r>
              <a:rPr b="1" lang="en-US" sz="1400">
                <a:solidFill>
                  <a:schemeClr val="lt1"/>
                </a:solidFill>
                <a:latin typeface="Calibri"/>
                <a:ea typeface="Calibri"/>
                <a:cs typeface="Calibri"/>
                <a:sym typeface="Calibri"/>
              </a:rPr>
              <a:t>Output</a:t>
            </a:r>
            <a:r>
              <a:rPr b="1" lang="en-US" sz="1600">
                <a:solidFill>
                  <a:schemeClr val="lt1"/>
                </a:solidFill>
                <a:latin typeface="Calibri"/>
                <a:ea typeface="Calibri"/>
                <a:cs typeface="Calibri"/>
                <a:sym typeface="Calibri"/>
              </a:rPr>
              <a:t> “Run!”</a:t>
            </a:r>
            <a:endParaRPr/>
          </a:p>
        </p:txBody>
      </p:sp>
      <p:sp>
        <p:nvSpPr>
          <p:cNvPr id="479" name="Google Shape;479;p23"/>
          <p:cNvSpPr/>
          <p:nvPr/>
        </p:nvSpPr>
        <p:spPr>
          <a:xfrm>
            <a:off x="9995620" y="2198447"/>
            <a:ext cx="1621370" cy="810685"/>
          </a:xfrm>
          <a:prstGeom prst="roundRect">
            <a:avLst>
              <a:gd fmla="val 16667" name="adj"/>
            </a:avLst>
          </a:prstGeom>
          <a:solidFill>
            <a:schemeClr val="accent2"/>
          </a:solidFill>
          <a:ln cap="flat" cmpd="sng" w="12700">
            <a:solidFill>
              <a:srgbClr val="A1A1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Behavior</a:t>
            </a:r>
            <a:endParaRPr/>
          </a:p>
        </p:txBody>
      </p:sp>
      <p:pic>
        <p:nvPicPr>
          <p:cNvPr id="480" name="Google Shape;480;p23"/>
          <p:cNvPicPr preferRelativeResize="0"/>
          <p:nvPr/>
        </p:nvPicPr>
        <p:blipFill rotWithShape="1">
          <a:blip r:embed="rId5">
            <a:alphaModFix/>
          </a:blip>
          <a:srcRect b="0" l="15803" r="14546" t="0"/>
          <a:stretch/>
        </p:blipFill>
        <p:spPr>
          <a:xfrm>
            <a:off x="7349947" y="4928870"/>
            <a:ext cx="2300499" cy="1850516"/>
          </a:xfrm>
          <a:prstGeom prst="rect">
            <a:avLst/>
          </a:prstGeom>
          <a:noFill/>
          <a:ln>
            <a:noFill/>
          </a:ln>
        </p:spPr>
      </p:pic>
      <p:sp>
        <p:nvSpPr>
          <p:cNvPr id="481" name="Google Shape;481;p23"/>
          <p:cNvSpPr/>
          <p:nvPr/>
        </p:nvSpPr>
        <p:spPr>
          <a:xfrm>
            <a:off x="7698243" y="872975"/>
            <a:ext cx="1621370" cy="810685"/>
          </a:xfrm>
          <a:prstGeom prst="roundRect">
            <a:avLst>
              <a:gd fmla="val 16667" name="adj"/>
            </a:avLst>
          </a:prstGeom>
          <a:solidFill>
            <a:schemeClr val="accent2"/>
          </a:solidFill>
          <a:ln cap="flat" cmpd="sng" w="12700">
            <a:solidFill>
              <a:srgbClr val="A1A1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Brain</a:t>
            </a:r>
            <a:endParaRPr/>
          </a:p>
        </p:txBody>
      </p:sp>
      <p:sp>
        <p:nvSpPr>
          <p:cNvPr id="482" name="Google Shape;482;p23"/>
          <p:cNvSpPr/>
          <p:nvPr/>
        </p:nvSpPr>
        <p:spPr>
          <a:xfrm rot="-2104807">
            <a:off x="6538955" y="1379502"/>
            <a:ext cx="10668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23"/>
          <p:cNvSpPr/>
          <p:nvPr/>
        </p:nvSpPr>
        <p:spPr>
          <a:xfrm rot="8695193">
            <a:off x="6538955" y="1684302"/>
            <a:ext cx="9906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23"/>
          <p:cNvSpPr/>
          <p:nvPr/>
        </p:nvSpPr>
        <p:spPr>
          <a:xfrm rot="2360455">
            <a:off x="9309967" y="1336971"/>
            <a:ext cx="10668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23"/>
          <p:cNvSpPr/>
          <p:nvPr/>
        </p:nvSpPr>
        <p:spPr>
          <a:xfrm rot="-8439545">
            <a:off x="9309967" y="1641771"/>
            <a:ext cx="9906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23"/>
          <p:cNvSpPr/>
          <p:nvPr/>
        </p:nvSpPr>
        <p:spPr>
          <a:xfrm>
            <a:off x="8012896" y="2395541"/>
            <a:ext cx="10668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23"/>
          <p:cNvSpPr/>
          <p:nvPr/>
        </p:nvSpPr>
        <p:spPr>
          <a:xfrm rot="10800000">
            <a:off x="8012896" y="2700341"/>
            <a:ext cx="9906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8" name="Google Shape;488;p23"/>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Adapted 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6">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grpSp>
        <p:nvGrpSpPr>
          <p:cNvPr id="489" name="Google Shape;489;p23"/>
          <p:cNvGrpSpPr/>
          <p:nvPr/>
        </p:nvGrpSpPr>
        <p:grpSpPr>
          <a:xfrm>
            <a:off x="5728262" y="5439785"/>
            <a:ext cx="5819344" cy="1343441"/>
            <a:chOff x="5728262" y="5439785"/>
            <a:chExt cx="5819344" cy="1343441"/>
          </a:xfrm>
        </p:grpSpPr>
        <p:pic>
          <p:nvPicPr>
            <p:cNvPr id="490" name="Google Shape;490;p23"/>
            <p:cNvPicPr preferRelativeResize="0"/>
            <p:nvPr/>
          </p:nvPicPr>
          <p:blipFill rotWithShape="1">
            <a:blip r:embed="rId7">
              <a:alphaModFix/>
            </a:blip>
            <a:srcRect b="0" l="0" r="0" t="0"/>
            <a:stretch/>
          </p:blipFill>
          <p:spPr>
            <a:xfrm>
              <a:off x="9914725" y="5439785"/>
              <a:ext cx="1632881" cy="1343441"/>
            </a:xfrm>
            <a:prstGeom prst="rect">
              <a:avLst/>
            </a:prstGeom>
            <a:noFill/>
            <a:ln>
              <a:noFill/>
            </a:ln>
          </p:spPr>
        </p:pic>
        <p:pic>
          <p:nvPicPr>
            <p:cNvPr id="491" name="Google Shape;491;p23"/>
            <p:cNvPicPr preferRelativeResize="0"/>
            <p:nvPr/>
          </p:nvPicPr>
          <p:blipFill rotWithShape="1">
            <a:blip r:embed="rId8">
              <a:alphaModFix/>
            </a:blip>
            <a:srcRect b="0" l="0" r="0" t="0"/>
            <a:stretch/>
          </p:blipFill>
          <p:spPr>
            <a:xfrm>
              <a:off x="9992841" y="5509339"/>
              <a:ext cx="1490011" cy="937473"/>
            </a:xfrm>
            <a:prstGeom prst="rect">
              <a:avLst/>
            </a:prstGeom>
            <a:noFill/>
            <a:ln>
              <a:noFill/>
            </a:ln>
          </p:spPr>
        </p:pic>
        <p:pic>
          <p:nvPicPr>
            <p:cNvPr id="492" name="Google Shape;492;p23"/>
            <p:cNvPicPr preferRelativeResize="0"/>
            <p:nvPr/>
          </p:nvPicPr>
          <p:blipFill rotWithShape="1">
            <a:blip r:embed="rId9">
              <a:alphaModFix/>
            </a:blip>
            <a:srcRect b="0" l="0" r="0" t="0"/>
            <a:stretch/>
          </p:blipFill>
          <p:spPr>
            <a:xfrm>
              <a:off x="5728262" y="5477190"/>
              <a:ext cx="1482844" cy="126863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pSp>
        <p:nvGrpSpPr>
          <p:cNvPr id="498" name="Google Shape;498;p24"/>
          <p:cNvGrpSpPr/>
          <p:nvPr/>
        </p:nvGrpSpPr>
        <p:grpSpPr>
          <a:xfrm>
            <a:off x="873825" y="4365581"/>
            <a:ext cx="2185010" cy="2044860"/>
            <a:chOff x="340402" y="3171258"/>
            <a:chExt cx="3025772" cy="2962847"/>
          </a:xfrm>
        </p:grpSpPr>
        <p:pic>
          <p:nvPicPr>
            <p:cNvPr id="499" name="Google Shape;499;p24"/>
            <p:cNvPicPr preferRelativeResize="0"/>
            <p:nvPr/>
          </p:nvPicPr>
          <p:blipFill rotWithShape="1">
            <a:blip r:embed="rId3">
              <a:alphaModFix/>
            </a:blip>
            <a:srcRect b="0" l="0" r="0" t="0"/>
            <a:stretch/>
          </p:blipFill>
          <p:spPr>
            <a:xfrm>
              <a:off x="345495" y="3171258"/>
              <a:ext cx="3020679" cy="2962847"/>
            </a:xfrm>
            <a:prstGeom prst="rect">
              <a:avLst/>
            </a:prstGeom>
            <a:noFill/>
            <a:ln cap="flat" cmpd="sng" w="9525">
              <a:solidFill>
                <a:schemeClr val="dk1"/>
              </a:solidFill>
              <a:prstDash val="solid"/>
              <a:round/>
              <a:headEnd len="sm" w="sm" type="none"/>
              <a:tailEnd len="sm" w="sm" type="none"/>
            </a:ln>
          </p:spPr>
        </p:pic>
        <p:sp>
          <p:nvSpPr>
            <p:cNvPr id="500" name="Google Shape;500;p24"/>
            <p:cNvSpPr txBox="1"/>
            <p:nvPr/>
          </p:nvSpPr>
          <p:spPr>
            <a:xfrm>
              <a:off x="340402" y="3343996"/>
              <a:ext cx="1784705" cy="681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EVENT</a:t>
              </a:r>
              <a:endParaRPr/>
            </a:p>
          </p:txBody>
        </p:sp>
      </p:grpSp>
      <p:sp>
        <p:nvSpPr>
          <p:cNvPr id="501" name="Google Shape;501;p24"/>
          <p:cNvSpPr txBox="1"/>
          <p:nvPr>
            <p:ph type="title"/>
          </p:nvPr>
        </p:nvSpPr>
        <p:spPr>
          <a:xfrm>
            <a:off x="613911" y="-7098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ERPs Indicate Cognitive Processes</a:t>
            </a:r>
            <a:endParaRPr/>
          </a:p>
        </p:txBody>
      </p:sp>
      <p:sp>
        <p:nvSpPr>
          <p:cNvPr id="502" name="Google Shape;502;p24"/>
          <p:cNvSpPr txBox="1"/>
          <p:nvPr>
            <p:ph idx="1" type="body"/>
          </p:nvPr>
        </p:nvSpPr>
        <p:spPr>
          <a:xfrm>
            <a:off x="602009" y="1054171"/>
            <a:ext cx="10838040" cy="4525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sz="2400"/>
              <a:t>ERPs</a:t>
            </a:r>
            <a:r>
              <a:rPr lang="en-US" sz="2400"/>
              <a:t> (Event-Related Potentials) are electrical potentials elicited by an event (e.g., stimulus or subject response). By time-locking the event to the EEG signal, we can  study the timing and organization of cognitive processes related to the event. </a:t>
            </a:r>
            <a:endParaRPr/>
          </a:p>
        </p:txBody>
      </p:sp>
      <p:pic>
        <p:nvPicPr>
          <p:cNvPr id="503" name="Google Shape;503;p24"/>
          <p:cNvPicPr preferRelativeResize="0"/>
          <p:nvPr/>
        </p:nvPicPr>
        <p:blipFill rotWithShape="1">
          <a:blip r:embed="rId4">
            <a:alphaModFix/>
          </a:blip>
          <a:srcRect b="0" l="0" r="0" t="0"/>
          <a:stretch/>
        </p:blipFill>
        <p:spPr>
          <a:xfrm>
            <a:off x="3689666" y="3213847"/>
            <a:ext cx="3620211" cy="2960600"/>
          </a:xfrm>
          <a:prstGeom prst="rect">
            <a:avLst/>
          </a:prstGeom>
          <a:noFill/>
          <a:ln>
            <a:noFill/>
          </a:ln>
        </p:spPr>
      </p:pic>
      <p:sp>
        <p:nvSpPr>
          <p:cNvPr id="504" name="Google Shape;504;p24"/>
          <p:cNvSpPr/>
          <p:nvPr/>
        </p:nvSpPr>
        <p:spPr>
          <a:xfrm>
            <a:off x="3291302" y="5038973"/>
            <a:ext cx="275119" cy="355521"/>
          </a:xfrm>
          <a:prstGeom prst="rightArrow">
            <a:avLst>
              <a:gd fmla="val 50000" name="adj1"/>
              <a:gd fmla="val 50000" name="adj2"/>
            </a:avLst>
          </a:prstGeom>
          <a:solidFill>
            <a:srgbClr val="00206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05" name="Google Shape;505;p24"/>
          <p:cNvCxnSpPr/>
          <p:nvPr/>
        </p:nvCxnSpPr>
        <p:spPr>
          <a:xfrm>
            <a:off x="4948823" y="3117641"/>
            <a:ext cx="0" cy="3068449"/>
          </a:xfrm>
          <a:prstGeom prst="straightConnector1">
            <a:avLst/>
          </a:prstGeom>
          <a:noFill/>
          <a:ln cap="flat" cmpd="sng" w="12700">
            <a:solidFill>
              <a:schemeClr val="lt2"/>
            </a:solidFill>
            <a:prstDash val="solid"/>
            <a:miter lim="800000"/>
            <a:headEnd len="sm" w="sm" type="none"/>
            <a:tailEnd len="sm" w="sm" type="none"/>
          </a:ln>
        </p:spPr>
      </p:cxnSp>
      <p:sp>
        <p:nvSpPr>
          <p:cNvPr id="506" name="Google Shape;506;p24"/>
          <p:cNvSpPr/>
          <p:nvPr/>
        </p:nvSpPr>
        <p:spPr>
          <a:xfrm>
            <a:off x="4948823" y="3161181"/>
            <a:ext cx="550097" cy="3024909"/>
          </a:xfrm>
          <a:prstGeom prst="rect">
            <a:avLst/>
          </a:prstGeom>
          <a:solidFill>
            <a:srgbClr val="0070C0">
              <a:alpha val="27843"/>
            </a:srgbClr>
          </a:solidFill>
          <a:ln cap="flat" cmpd="sng" w="9525">
            <a:solidFill>
              <a:srgbClr val="3E6EC2">
                <a:alpha val="3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0096FF"/>
              </a:highlight>
              <a:latin typeface="Calibri"/>
              <a:ea typeface="Calibri"/>
              <a:cs typeface="Calibri"/>
              <a:sym typeface="Calibri"/>
            </a:endParaRPr>
          </a:p>
        </p:txBody>
      </p:sp>
      <p:sp>
        <p:nvSpPr>
          <p:cNvPr id="507" name="Google Shape;507;p24"/>
          <p:cNvSpPr/>
          <p:nvPr/>
        </p:nvSpPr>
        <p:spPr>
          <a:xfrm>
            <a:off x="7380008" y="4381766"/>
            <a:ext cx="321742" cy="351597"/>
          </a:xfrm>
          <a:prstGeom prst="rightArrow">
            <a:avLst>
              <a:gd fmla="val 50000" name="adj1"/>
              <a:gd fmla="val 50000" name="adj2"/>
            </a:avLst>
          </a:prstGeom>
          <a:solidFill>
            <a:srgbClr val="00206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000080"/>
              </a:highlight>
              <a:latin typeface="Calibri"/>
              <a:ea typeface="Calibri"/>
              <a:cs typeface="Calibri"/>
              <a:sym typeface="Calibri"/>
            </a:endParaRPr>
          </a:p>
        </p:txBody>
      </p:sp>
      <p:graphicFrame>
        <p:nvGraphicFramePr>
          <p:cNvPr id="508" name="Google Shape;508;p24"/>
          <p:cNvGraphicFramePr/>
          <p:nvPr/>
        </p:nvGraphicFramePr>
        <p:xfrm>
          <a:off x="7400620" y="3786191"/>
          <a:ext cx="4515679" cy="2505564"/>
        </p:xfrm>
        <a:graphic>
          <a:graphicData uri="http://schemas.openxmlformats.org/drawingml/2006/chart">
            <c:chart r:id="rId5"/>
          </a:graphicData>
        </a:graphic>
      </p:graphicFrame>
      <p:sp>
        <p:nvSpPr>
          <p:cNvPr id="509" name="Google Shape;509;p24"/>
          <p:cNvSpPr/>
          <p:nvPr/>
        </p:nvSpPr>
        <p:spPr>
          <a:xfrm>
            <a:off x="3689114" y="4090094"/>
            <a:ext cx="1221592" cy="467470"/>
          </a:xfrm>
          <a:prstGeom prst="wedgeRoundRectCallout">
            <a:avLst>
              <a:gd fmla="val 51697" name="adj1"/>
              <a:gd fmla="val 120031" name="adj2"/>
              <a:gd fmla="val 16667" name="adj3"/>
            </a:avLst>
          </a:prstGeom>
          <a:solidFill>
            <a:schemeClr val="accent1">
              <a:alpha val="53725"/>
            </a:schemeClr>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Target appeared</a:t>
            </a:r>
            <a:endParaRPr/>
          </a:p>
        </p:txBody>
      </p:sp>
      <p:sp>
        <p:nvSpPr>
          <p:cNvPr id="510" name="Google Shape;510;p24"/>
          <p:cNvSpPr/>
          <p:nvPr/>
        </p:nvSpPr>
        <p:spPr>
          <a:xfrm>
            <a:off x="5831962" y="2935827"/>
            <a:ext cx="1477913" cy="577908"/>
          </a:xfrm>
          <a:prstGeom prst="wedgeRoundRectCallout">
            <a:avLst>
              <a:gd fmla="val -77003" name="adj1"/>
              <a:gd fmla="val 125784" name="adj2"/>
              <a:gd fmla="val 16667" name="adj3"/>
            </a:avLst>
          </a:prstGeom>
          <a:solidFill>
            <a:srgbClr val="0070C0">
              <a:alpha val="34901"/>
            </a:srgbClr>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Target-related activity</a:t>
            </a:r>
            <a:endParaRPr/>
          </a:p>
        </p:txBody>
      </p:sp>
      <p:grpSp>
        <p:nvGrpSpPr>
          <p:cNvPr id="511" name="Google Shape;511;p24"/>
          <p:cNvGrpSpPr/>
          <p:nvPr/>
        </p:nvGrpSpPr>
        <p:grpSpPr>
          <a:xfrm>
            <a:off x="7542337" y="2740291"/>
            <a:ext cx="4600845" cy="1625290"/>
            <a:chOff x="0" y="0"/>
            <a:chExt cx="4600845" cy="1625290"/>
          </a:xfrm>
        </p:grpSpPr>
        <p:sp>
          <p:nvSpPr>
            <p:cNvPr id="512" name="Google Shape;512;p24"/>
            <p:cNvSpPr/>
            <p:nvPr/>
          </p:nvSpPr>
          <p:spPr>
            <a:xfrm>
              <a:off x="68507" y="0"/>
              <a:ext cx="4532338" cy="1625290"/>
            </a:xfrm>
            <a:prstGeom prst="rightArrow">
              <a:avLst>
                <a:gd fmla="val 50000" name="adj1"/>
                <a:gd fmla="val 50000" name="adj2"/>
              </a:avLst>
            </a:prstGeom>
            <a:solidFill>
              <a:srgbClr val="0070C0">
                <a:alpha val="3686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0" y="479024"/>
              <a:ext cx="1236489" cy="650116"/>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txBox="1"/>
            <p:nvPr/>
          </p:nvSpPr>
          <p:spPr>
            <a:xfrm>
              <a:off x="31736" y="510760"/>
              <a:ext cx="1173017" cy="5866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Perception</a:t>
              </a:r>
              <a:endParaRPr/>
            </a:p>
          </p:txBody>
        </p:sp>
        <p:sp>
          <p:nvSpPr>
            <p:cNvPr id="515" name="Google Shape;515;p24"/>
            <p:cNvSpPr/>
            <p:nvPr/>
          </p:nvSpPr>
          <p:spPr>
            <a:xfrm>
              <a:off x="1043573" y="484492"/>
              <a:ext cx="1294979" cy="650116"/>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txBox="1"/>
            <p:nvPr/>
          </p:nvSpPr>
          <p:spPr>
            <a:xfrm>
              <a:off x="1075309" y="516228"/>
              <a:ext cx="1231507" cy="5866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Attention</a:t>
              </a:r>
              <a:endParaRPr/>
            </a:p>
          </p:txBody>
        </p:sp>
        <p:sp>
          <p:nvSpPr>
            <p:cNvPr id="517" name="Google Shape;517;p24"/>
            <p:cNvSpPr/>
            <p:nvPr/>
          </p:nvSpPr>
          <p:spPr>
            <a:xfrm>
              <a:off x="2132979" y="474675"/>
              <a:ext cx="1505633" cy="650116"/>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txBox="1"/>
            <p:nvPr/>
          </p:nvSpPr>
          <p:spPr>
            <a:xfrm>
              <a:off x="2164715" y="506411"/>
              <a:ext cx="1442161" cy="5866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Categorization</a:t>
              </a:r>
              <a:endParaRPr/>
            </a:p>
          </p:txBody>
        </p:sp>
        <p:sp>
          <p:nvSpPr>
            <p:cNvPr id="519" name="Google Shape;519;p24"/>
            <p:cNvSpPr/>
            <p:nvPr/>
          </p:nvSpPr>
          <p:spPr>
            <a:xfrm>
              <a:off x="3484762" y="474675"/>
              <a:ext cx="1098458" cy="650116"/>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txBox="1"/>
            <p:nvPr/>
          </p:nvSpPr>
          <p:spPr>
            <a:xfrm>
              <a:off x="3516498" y="506411"/>
              <a:ext cx="1034986" cy="5866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Response</a:t>
              </a:r>
              <a:endParaRPr/>
            </a:p>
          </p:txBody>
        </p:sp>
      </p:grpSp>
      <p:sp>
        <p:nvSpPr>
          <p:cNvPr id="521" name="Google Shape;521;p24"/>
          <p:cNvSpPr txBox="1"/>
          <p:nvPr/>
        </p:nvSpPr>
        <p:spPr>
          <a:xfrm>
            <a:off x="3760372" y="5683991"/>
            <a:ext cx="121387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EEG</a:t>
            </a:r>
            <a:endParaRPr/>
          </a:p>
        </p:txBody>
      </p:sp>
      <p:sp>
        <p:nvSpPr>
          <p:cNvPr id="522" name="Google Shape;522;p24"/>
          <p:cNvSpPr txBox="1"/>
          <p:nvPr/>
        </p:nvSpPr>
        <p:spPr>
          <a:xfrm>
            <a:off x="8498328" y="5653800"/>
            <a:ext cx="121387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ERP</a:t>
            </a:r>
            <a:endParaRPr/>
          </a:p>
        </p:txBody>
      </p:sp>
      <p:sp>
        <p:nvSpPr>
          <p:cNvPr id="523" name="Google Shape;523;p24"/>
          <p:cNvSpPr/>
          <p:nvPr/>
        </p:nvSpPr>
        <p:spPr>
          <a:xfrm>
            <a:off x="1197578" y="5092780"/>
            <a:ext cx="384048" cy="384048"/>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24" name="Google Shape;524;p24"/>
          <p:cNvPicPr preferRelativeResize="0"/>
          <p:nvPr/>
        </p:nvPicPr>
        <p:blipFill rotWithShape="1">
          <a:blip r:embed="rId6">
            <a:alphaModFix/>
          </a:blip>
          <a:srcRect b="0" l="0" r="0" t="0"/>
          <a:stretch/>
        </p:blipFill>
        <p:spPr>
          <a:xfrm>
            <a:off x="879476" y="2277153"/>
            <a:ext cx="2167639" cy="2080001"/>
          </a:xfrm>
          <a:prstGeom prst="rect">
            <a:avLst/>
          </a:prstGeom>
          <a:noFill/>
          <a:ln cap="flat" cmpd="sng" w="9525">
            <a:solidFill>
              <a:schemeClr val="dk1"/>
            </a:solidFill>
            <a:prstDash val="solid"/>
            <a:round/>
            <a:headEnd len="sm" w="sm" type="none"/>
            <a:tailEnd len="sm" w="sm" type="none"/>
          </a:ln>
        </p:spPr>
      </p:pic>
      <p:sp>
        <p:nvSpPr>
          <p:cNvPr id="525" name="Google Shape;525;p24"/>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7">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graphicFrame>
        <p:nvGraphicFramePr>
          <p:cNvPr id="531" name="Google Shape;531;p25"/>
          <p:cNvGraphicFramePr/>
          <p:nvPr/>
        </p:nvGraphicFramePr>
        <p:xfrm>
          <a:off x="7339000" y="3748439"/>
          <a:ext cx="4515679" cy="2505564"/>
        </p:xfrm>
        <a:graphic>
          <a:graphicData uri="http://schemas.openxmlformats.org/drawingml/2006/chart">
            <c:chart r:id="rId3"/>
          </a:graphicData>
        </a:graphic>
      </p:graphicFrame>
      <p:sp>
        <p:nvSpPr>
          <p:cNvPr id="532" name="Google Shape;532;p25"/>
          <p:cNvSpPr txBox="1"/>
          <p:nvPr>
            <p:ph type="title"/>
          </p:nvPr>
        </p:nvSpPr>
        <p:spPr>
          <a:xfrm>
            <a:off x="475887" y="10633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PROBLEM: Signal + Noise</a:t>
            </a:r>
            <a:endParaRPr/>
          </a:p>
        </p:txBody>
      </p:sp>
      <p:sp>
        <p:nvSpPr>
          <p:cNvPr id="533" name="Google Shape;533;p25"/>
          <p:cNvSpPr txBox="1"/>
          <p:nvPr>
            <p:ph idx="1" type="body"/>
          </p:nvPr>
        </p:nvSpPr>
        <p:spPr>
          <a:xfrm>
            <a:off x="477961" y="1185867"/>
            <a:ext cx="11523538" cy="415827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Spontaneous EEG (noise) occurs at the same time as the event-related signal. </a:t>
            </a:r>
            <a:endParaRPr/>
          </a:p>
          <a:p>
            <a:pPr indent="0" lvl="0" marL="50800" rtl="0" algn="l">
              <a:lnSpc>
                <a:spcPct val="90000"/>
              </a:lnSpc>
              <a:spcBef>
                <a:spcPts val="1000"/>
              </a:spcBef>
              <a:spcAft>
                <a:spcPts val="0"/>
              </a:spcAft>
              <a:buClr>
                <a:schemeClr val="dk1"/>
              </a:buClr>
              <a:buSzPts val="2800"/>
              <a:buNone/>
            </a:pPr>
            <a:r>
              <a:t/>
            </a:r>
            <a:endParaRPr/>
          </a:p>
        </p:txBody>
      </p:sp>
      <p:pic>
        <p:nvPicPr>
          <p:cNvPr id="534" name="Google Shape;534;p25"/>
          <p:cNvPicPr preferRelativeResize="0"/>
          <p:nvPr/>
        </p:nvPicPr>
        <p:blipFill rotWithShape="1">
          <a:blip r:embed="rId4">
            <a:alphaModFix/>
          </a:blip>
          <a:srcRect b="0" l="0" r="0" t="0"/>
          <a:stretch/>
        </p:blipFill>
        <p:spPr>
          <a:xfrm>
            <a:off x="3689666" y="3173505"/>
            <a:ext cx="3620211" cy="3041281"/>
          </a:xfrm>
          <a:prstGeom prst="rect">
            <a:avLst/>
          </a:prstGeom>
          <a:noFill/>
          <a:ln>
            <a:noFill/>
          </a:ln>
        </p:spPr>
      </p:pic>
      <p:sp>
        <p:nvSpPr>
          <p:cNvPr id="535" name="Google Shape;535;p25"/>
          <p:cNvSpPr/>
          <p:nvPr/>
        </p:nvSpPr>
        <p:spPr>
          <a:xfrm>
            <a:off x="3355894" y="4426620"/>
            <a:ext cx="275119" cy="355521"/>
          </a:xfrm>
          <a:prstGeom prst="rightArrow">
            <a:avLst>
              <a:gd fmla="val 50000" name="adj1"/>
              <a:gd fmla="val 50000" name="adj2"/>
            </a:avLst>
          </a:prstGeom>
          <a:solidFill>
            <a:srgbClr val="00206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36" name="Google Shape;536;p25"/>
          <p:cNvCxnSpPr/>
          <p:nvPr/>
        </p:nvCxnSpPr>
        <p:spPr>
          <a:xfrm>
            <a:off x="4948823" y="3090747"/>
            <a:ext cx="0" cy="3163255"/>
          </a:xfrm>
          <a:prstGeom prst="straightConnector1">
            <a:avLst/>
          </a:prstGeom>
          <a:noFill/>
          <a:ln cap="flat" cmpd="sng" w="12700">
            <a:solidFill>
              <a:schemeClr val="lt2"/>
            </a:solidFill>
            <a:prstDash val="solid"/>
            <a:miter lim="800000"/>
            <a:headEnd len="sm" w="sm" type="none"/>
            <a:tailEnd len="sm" w="sm" type="none"/>
          </a:ln>
        </p:spPr>
      </p:cxnSp>
      <p:sp>
        <p:nvSpPr>
          <p:cNvPr id="537" name="Google Shape;537;p25"/>
          <p:cNvSpPr/>
          <p:nvPr/>
        </p:nvSpPr>
        <p:spPr>
          <a:xfrm>
            <a:off x="4948823" y="3134287"/>
            <a:ext cx="550097" cy="3119715"/>
          </a:xfrm>
          <a:prstGeom prst="rect">
            <a:avLst/>
          </a:prstGeom>
          <a:solidFill>
            <a:srgbClr val="0070C0">
              <a:alpha val="27843"/>
            </a:srgbClr>
          </a:solidFill>
          <a:ln cap="flat" cmpd="sng" w="9525">
            <a:solidFill>
              <a:srgbClr val="3E6EC2">
                <a:alpha val="3176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0096FF"/>
              </a:highlight>
              <a:latin typeface="Calibri"/>
              <a:ea typeface="Calibri"/>
              <a:cs typeface="Calibri"/>
              <a:sym typeface="Calibri"/>
            </a:endParaRPr>
          </a:p>
        </p:txBody>
      </p:sp>
      <p:sp>
        <p:nvSpPr>
          <p:cNvPr id="538" name="Google Shape;538;p25"/>
          <p:cNvSpPr/>
          <p:nvPr/>
        </p:nvSpPr>
        <p:spPr>
          <a:xfrm>
            <a:off x="7380008" y="4381766"/>
            <a:ext cx="321742" cy="351597"/>
          </a:xfrm>
          <a:prstGeom prst="rightArrow">
            <a:avLst>
              <a:gd fmla="val 50000" name="adj1"/>
              <a:gd fmla="val 50000" name="adj2"/>
            </a:avLst>
          </a:prstGeom>
          <a:solidFill>
            <a:srgbClr val="00206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9" name="Google Shape;539;p25"/>
          <p:cNvPicPr preferRelativeResize="0"/>
          <p:nvPr/>
        </p:nvPicPr>
        <p:blipFill rotWithShape="1">
          <a:blip r:embed="rId5">
            <a:alphaModFix/>
          </a:blip>
          <a:srcRect b="0" l="0" r="0" t="0"/>
          <a:stretch/>
        </p:blipFill>
        <p:spPr>
          <a:xfrm>
            <a:off x="477961" y="3340469"/>
            <a:ext cx="2804997" cy="2785787"/>
          </a:xfrm>
          <a:prstGeom prst="rect">
            <a:avLst/>
          </a:prstGeom>
          <a:noFill/>
          <a:ln cap="flat" cmpd="sng" w="9525">
            <a:solidFill>
              <a:schemeClr val="dk1"/>
            </a:solidFill>
            <a:prstDash val="solid"/>
            <a:round/>
            <a:headEnd len="sm" w="sm" type="none"/>
            <a:tailEnd len="sm" w="sm" type="none"/>
          </a:ln>
        </p:spPr>
      </p:pic>
      <p:sp>
        <p:nvSpPr>
          <p:cNvPr id="540" name="Google Shape;540;p25"/>
          <p:cNvSpPr/>
          <p:nvPr/>
        </p:nvSpPr>
        <p:spPr>
          <a:xfrm>
            <a:off x="3689114" y="4090094"/>
            <a:ext cx="1221592" cy="467470"/>
          </a:xfrm>
          <a:prstGeom prst="wedgeRoundRectCallout">
            <a:avLst>
              <a:gd fmla="val 51697" name="adj1"/>
              <a:gd fmla="val 120031" name="adj2"/>
              <a:gd fmla="val 16667" name="adj3"/>
            </a:avLst>
          </a:prstGeom>
          <a:solidFill>
            <a:schemeClr val="accent1">
              <a:alpha val="53725"/>
            </a:schemeClr>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Target appeared</a:t>
            </a:r>
            <a:endParaRPr/>
          </a:p>
        </p:txBody>
      </p:sp>
      <p:sp>
        <p:nvSpPr>
          <p:cNvPr id="541" name="Google Shape;541;p25"/>
          <p:cNvSpPr/>
          <p:nvPr/>
        </p:nvSpPr>
        <p:spPr>
          <a:xfrm>
            <a:off x="5802529" y="2843172"/>
            <a:ext cx="1507346" cy="577908"/>
          </a:xfrm>
          <a:prstGeom prst="wedgeRoundRectCallout">
            <a:avLst>
              <a:gd fmla="val -77003" name="adj1"/>
              <a:gd fmla="val 125784" name="adj2"/>
              <a:gd fmla="val 16667" name="adj3"/>
            </a:avLst>
          </a:prstGeom>
          <a:solidFill>
            <a:srgbClr val="0070C0">
              <a:alpha val="34901"/>
            </a:srgbClr>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Target-related activity</a:t>
            </a:r>
            <a:endParaRPr/>
          </a:p>
        </p:txBody>
      </p:sp>
      <p:pic>
        <p:nvPicPr>
          <p:cNvPr id="542" name="Google Shape;542;p25"/>
          <p:cNvPicPr preferRelativeResize="0"/>
          <p:nvPr/>
        </p:nvPicPr>
        <p:blipFill rotWithShape="1">
          <a:blip r:embed="rId6">
            <a:alphaModFix/>
          </a:blip>
          <a:srcRect b="0" l="0" r="0" t="0"/>
          <a:stretch/>
        </p:blipFill>
        <p:spPr>
          <a:xfrm>
            <a:off x="7812088" y="3819891"/>
            <a:ext cx="4156702" cy="2358649"/>
          </a:xfrm>
          <a:prstGeom prst="rect">
            <a:avLst/>
          </a:prstGeom>
          <a:noFill/>
          <a:ln>
            <a:noFill/>
          </a:ln>
        </p:spPr>
      </p:pic>
      <p:sp>
        <p:nvSpPr>
          <p:cNvPr id="543" name="Google Shape;543;p25"/>
          <p:cNvSpPr/>
          <p:nvPr/>
        </p:nvSpPr>
        <p:spPr>
          <a:xfrm>
            <a:off x="7861224" y="1779699"/>
            <a:ext cx="3588925"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Calibri"/>
                <a:ea typeface="Calibri"/>
                <a:cs typeface="Calibri"/>
                <a:sym typeface="Calibri"/>
              </a:rPr>
              <a:t>Metabolic regulation</a:t>
            </a:r>
            <a:endParaRPr/>
          </a:p>
          <a:p>
            <a:pPr indent="0" lvl="0" marL="0" marR="0" rtl="0" algn="ctr">
              <a:spcBef>
                <a:spcPts val="0"/>
              </a:spcBef>
              <a:spcAft>
                <a:spcPts val="0"/>
              </a:spcAft>
              <a:buNone/>
            </a:pPr>
            <a:r>
              <a:rPr b="1" lang="en-US" sz="1800">
                <a:solidFill>
                  <a:srgbClr val="FF0000"/>
                </a:solidFill>
                <a:latin typeface="Calibri"/>
                <a:ea typeface="Calibri"/>
                <a:cs typeface="Calibri"/>
                <a:sym typeface="Calibri"/>
              </a:rPr>
              <a:t>Muscle Movements</a:t>
            </a:r>
            <a:endParaRPr/>
          </a:p>
          <a:p>
            <a:pPr indent="0" lvl="0" marL="0" marR="0" rtl="0" algn="ctr">
              <a:spcBef>
                <a:spcPts val="0"/>
              </a:spcBef>
              <a:spcAft>
                <a:spcPts val="0"/>
              </a:spcAft>
              <a:buNone/>
            </a:pPr>
            <a:r>
              <a:rPr b="1" lang="en-US" sz="1800">
                <a:solidFill>
                  <a:srgbClr val="FF0000"/>
                </a:solidFill>
                <a:latin typeface="Calibri"/>
                <a:ea typeface="Calibri"/>
                <a:cs typeface="Calibri"/>
                <a:sym typeface="Calibri"/>
              </a:rPr>
              <a:t>Talking from the next room</a:t>
            </a:r>
            <a:endParaRPr/>
          </a:p>
          <a:p>
            <a:pPr indent="0" lvl="0" marL="0" marR="0" rtl="0" algn="ctr">
              <a:spcBef>
                <a:spcPts val="0"/>
              </a:spcBef>
              <a:spcAft>
                <a:spcPts val="0"/>
              </a:spcAft>
              <a:buNone/>
            </a:pPr>
            <a:r>
              <a:rPr b="1" lang="en-US" sz="1800">
                <a:solidFill>
                  <a:srgbClr val="FF0000"/>
                </a:solidFill>
                <a:latin typeface="Calibri"/>
                <a:ea typeface="Calibri"/>
                <a:cs typeface="Calibri"/>
                <a:sym typeface="Calibri"/>
              </a:rPr>
              <a:t>Remembering I forgot to feed cat</a:t>
            </a:r>
            <a:endParaRPr/>
          </a:p>
          <a:p>
            <a:pPr indent="0" lvl="0" marL="0" marR="0" rtl="0" algn="ctr">
              <a:spcBef>
                <a:spcPts val="0"/>
              </a:spcBef>
              <a:spcAft>
                <a:spcPts val="0"/>
              </a:spcAft>
              <a:buNone/>
            </a:pPr>
            <a:r>
              <a:rPr b="1" lang="en-US" sz="1800">
                <a:solidFill>
                  <a:srgbClr val="FF0000"/>
                </a:solidFill>
                <a:latin typeface="Calibri"/>
                <a:ea typeface="Calibri"/>
                <a:cs typeface="Calibri"/>
                <a:sym typeface="Calibri"/>
              </a:rPr>
              <a:t>Thinking about my exam tomorrow</a:t>
            </a:r>
            <a:endParaRPr/>
          </a:p>
        </p:txBody>
      </p:sp>
      <p:sp>
        <p:nvSpPr>
          <p:cNvPr id="544" name="Google Shape;544;p25"/>
          <p:cNvSpPr/>
          <p:nvPr/>
        </p:nvSpPr>
        <p:spPr>
          <a:xfrm>
            <a:off x="944822" y="4381766"/>
            <a:ext cx="384048" cy="384048"/>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45" name="Google Shape;545;p25"/>
          <p:cNvGrpSpPr/>
          <p:nvPr/>
        </p:nvGrpSpPr>
        <p:grpSpPr>
          <a:xfrm>
            <a:off x="7542337" y="2901655"/>
            <a:ext cx="4600845" cy="1625290"/>
            <a:chOff x="0" y="0"/>
            <a:chExt cx="4600845" cy="1625290"/>
          </a:xfrm>
        </p:grpSpPr>
        <p:sp>
          <p:nvSpPr>
            <p:cNvPr id="546" name="Google Shape;546;p25"/>
            <p:cNvSpPr/>
            <p:nvPr/>
          </p:nvSpPr>
          <p:spPr>
            <a:xfrm>
              <a:off x="68507" y="0"/>
              <a:ext cx="4532338" cy="1625290"/>
            </a:xfrm>
            <a:prstGeom prst="rightArrow">
              <a:avLst>
                <a:gd fmla="val 50000" name="adj1"/>
                <a:gd fmla="val 50000" name="adj2"/>
              </a:avLst>
            </a:prstGeom>
            <a:solidFill>
              <a:srgbClr val="0070C0">
                <a:alpha val="3686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0" y="479024"/>
              <a:ext cx="1236489" cy="650116"/>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txBox="1"/>
            <p:nvPr/>
          </p:nvSpPr>
          <p:spPr>
            <a:xfrm>
              <a:off x="31736" y="510760"/>
              <a:ext cx="1173017" cy="5866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Perception</a:t>
              </a:r>
              <a:endParaRPr/>
            </a:p>
          </p:txBody>
        </p:sp>
        <p:sp>
          <p:nvSpPr>
            <p:cNvPr id="549" name="Google Shape;549;p25"/>
            <p:cNvSpPr/>
            <p:nvPr/>
          </p:nvSpPr>
          <p:spPr>
            <a:xfrm>
              <a:off x="1043573" y="484492"/>
              <a:ext cx="1294979" cy="650116"/>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txBox="1"/>
            <p:nvPr/>
          </p:nvSpPr>
          <p:spPr>
            <a:xfrm>
              <a:off x="1075309" y="516228"/>
              <a:ext cx="1231507" cy="5866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Attention</a:t>
              </a:r>
              <a:endParaRPr/>
            </a:p>
          </p:txBody>
        </p:sp>
        <p:sp>
          <p:nvSpPr>
            <p:cNvPr id="551" name="Google Shape;551;p25"/>
            <p:cNvSpPr/>
            <p:nvPr/>
          </p:nvSpPr>
          <p:spPr>
            <a:xfrm>
              <a:off x="2132979" y="474675"/>
              <a:ext cx="1505633" cy="650116"/>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txBox="1"/>
            <p:nvPr/>
          </p:nvSpPr>
          <p:spPr>
            <a:xfrm>
              <a:off x="2164715" y="506411"/>
              <a:ext cx="1442161" cy="5866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Categorization</a:t>
              </a:r>
              <a:endParaRPr/>
            </a:p>
          </p:txBody>
        </p:sp>
        <p:sp>
          <p:nvSpPr>
            <p:cNvPr id="553" name="Google Shape;553;p25"/>
            <p:cNvSpPr/>
            <p:nvPr/>
          </p:nvSpPr>
          <p:spPr>
            <a:xfrm>
              <a:off x="3484762" y="474675"/>
              <a:ext cx="1098458" cy="650116"/>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txBox="1"/>
            <p:nvPr/>
          </p:nvSpPr>
          <p:spPr>
            <a:xfrm>
              <a:off x="3516498" y="506411"/>
              <a:ext cx="1034986" cy="586644"/>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Response</a:t>
              </a:r>
              <a:endParaRPr/>
            </a:p>
          </p:txBody>
        </p:sp>
      </p:grpSp>
      <p:sp>
        <p:nvSpPr>
          <p:cNvPr id="555" name="Google Shape;555;p25"/>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7">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26"/>
          <p:cNvSpPr txBox="1"/>
          <p:nvPr>
            <p:ph type="title"/>
          </p:nvPr>
        </p:nvSpPr>
        <p:spPr>
          <a:xfrm>
            <a:off x="619001" y="136791"/>
            <a:ext cx="11779317" cy="11048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A3F2"/>
              </a:buClr>
              <a:buSzPts val="4800"/>
              <a:buFont typeface="Microsoft JhengHei"/>
              <a:buNone/>
            </a:pPr>
            <a:r>
              <a:rPr lang="en-US"/>
              <a:t>Solution: Average Signals</a:t>
            </a:r>
            <a:endParaRPr/>
          </a:p>
        </p:txBody>
      </p:sp>
      <p:sp>
        <p:nvSpPr>
          <p:cNvPr id="563" name="Google Shape;563;p26"/>
          <p:cNvSpPr txBox="1"/>
          <p:nvPr>
            <p:ph idx="1" type="body"/>
          </p:nvPr>
        </p:nvSpPr>
        <p:spPr>
          <a:xfrm>
            <a:off x="654101" y="1110086"/>
            <a:ext cx="11137555" cy="46315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To increase the signal-to-noise ratio, ERPs are averaged over repeated trials of the same type.</a:t>
            </a:r>
            <a:endParaRPr/>
          </a:p>
          <a:p>
            <a:pPr indent="-50800" lvl="0" marL="22860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US"/>
              <a:t>		</a:t>
            </a:r>
            <a:endParaRPr/>
          </a:p>
        </p:txBody>
      </p:sp>
      <p:grpSp>
        <p:nvGrpSpPr>
          <p:cNvPr id="564" name="Google Shape;564;p26"/>
          <p:cNvGrpSpPr/>
          <p:nvPr/>
        </p:nvGrpSpPr>
        <p:grpSpPr>
          <a:xfrm>
            <a:off x="1037305" y="2350421"/>
            <a:ext cx="3569732" cy="1678637"/>
            <a:chOff x="1037305" y="2350421"/>
            <a:chExt cx="3569732" cy="1678637"/>
          </a:xfrm>
        </p:grpSpPr>
        <p:sp>
          <p:nvSpPr>
            <p:cNvPr id="565" name="Google Shape;565;p26"/>
            <p:cNvSpPr/>
            <p:nvPr/>
          </p:nvSpPr>
          <p:spPr>
            <a:xfrm>
              <a:off x="3442519" y="2350421"/>
              <a:ext cx="352611" cy="296042"/>
            </a:xfrm>
            <a:prstGeom prst="triangle">
              <a:avLst>
                <a:gd fmla="val 50000" name="adj"/>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26"/>
            <p:cNvSpPr/>
            <p:nvPr/>
          </p:nvSpPr>
          <p:spPr>
            <a:xfrm>
              <a:off x="1148097" y="2367500"/>
              <a:ext cx="289693" cy="296042"/>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000000"/>
                </a:highlight>
                <a:latin typeface="Calibri"/>
                <a:ea typeface="Calibri"/>
                <a:cs typeface="Calibri"/>
                <a:sym typeface="Calibri"/>
              </a:endParaRPr>
            </a:p>
          </p:txBody>
        </p:sp>
        <p:sp>
          <p:nvSpPr>
            <p:cNvPr id="567" name="Google Shape;567;p26"/>
            <p:cNvSpPr/>
            <p:nvPr/>
          </p:nvSpPr>
          <p:spPr>
            <a:xfrm>
              <a:off x="2305155" y="2350578"/>
              <a:ext cx="289693" cy="296042"/>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8" name="Google Shape;568;p26"/>
            <p:cNvPicPr preferRelativeResize="0"/>
            <p:nvPr/>
          </p:nvPicPr>
          <p:blipFill rotWithShape="1">
            <a:blip r:embed="rId3">
              <a:alphaModFix/>
            </a:blip>
            <a:srcRect b="0" l="0" r="0" t="0"/>
            <a:stretch/>
          </p:blipFill>
          <p:spPr>
            <a:xfrm>
              <a:off x="1037305" y="2769078"/>
              <a:ext cx="3569732" cy="1259980"/>
            </a:xfrm>
            <a:prstGeom prst="rect">
              <a:avLst/>
            </a:prstGeom>
            <a:noFill/>
            <a:ln>
              <a:noFill/>
            </a:ln>
          </p:spPr>
        </p:pic>
      </p:grpSp>
      <p:grpSp>
        <p:nvGrpSpPr>
          <p:cNvPr id="569" name="Google Shape;569;p26"/>
          <p:cNvGrpSpPr/>
          <p:nvPr/>
        </p:nvGrpSpPr>
        <p:grpSpPr>
          <a:xfrm>
            <a:off x="1654557" y="4514398"/>
            <a:ext cx="2167002" cy="1736021"/>
            <a:chOff x="939602" y="4638416"/>
            <a:chExt cx="2167002" cy="1736021"/>
          </a:xfrm>
        </p:grpSpPr>
        <p:pic>
          <p:nvPicPr>
            <p:cNvPr id="570" name="Google Shape;570;p26"/>
            <p:cNvPicPr preferRelativeResize="0"/>
            <p:nvPr/>
          </p:nvPicPr>
          <p:blipFill rotWithShape="1">
            <a:blip r:embed="rId4">
              <a:alphaModFix/>
            </a:blip>
            <a:srcRect b="0" l="0" r="0" t="0"/>
            <a:stretch/>
          </p:blipFill>
          <p:spPr>
            <a:xfrm>
              <a:off x="939602" y="4638416"/>
              <a:ext cx="2167002" cy="1736021"/>
            </a:xfrm>
            <a:prstGeom prst="rect">
              <a:avLst/>
            </a:prstGeom>
            <a:noFill/>
            <a:ln>
              <a:noFill/>
            </a:ln>
          </p:spPr>
        </p:pic>
        <p:sp>
          <p:nvSpPr>
            <p:cNvPr id="571" name="Google Shape;571;p26"/>
            <p:cNvSpPr txBox="1"/>
            <p:nvPr/>
          </p:nvSpPr>
          <p:spPr>
            <a:xfrm>
              <a:off x="1708110" y="6066660"/>
              <a:ext cx="139849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3 trials</a:t>
              </a:r>
              <a:endParaRPr/>
            </a:p>
          </p:txBody>
        </p:sp>
      </p:grpSp>
      <p:grpSp>
        <p:nvGrpSpPr>
          <p:cNvPr id="572" name="Google Shape;572;p26"/>
          <p:cNvGrpSpPr/>
          <p:nvPr/>
        </p:nvGrpSpPr>
        <p:grpSpPr>
          <a:xfrm>
            <a:off x="4386458" y="4514398"/>
            <a:ext cx="2149478" cy="1736022"/>
            <a:chOff x="3478268" y="4638415"/>
            <a:chExt cx="2149478" cy="1736022"/>
          </a:xfrm>
        </p:grpSpPr>
        <p:pic>
          <p:nvPicPr>
            <p:cNvPr id="573" name="Google Shape;573;p26"/>
            <p:cNvPicPr preferRelativeResize="0"/>
            <p:nvPr/>
          </p:nvPicPr>
          <p:blipFill rotWithShape="1">
            <a:blip r:embed="rId5">
              <a:alphaModFix/>
            </a:blip>
            <a:srcRect b="0" l="0" r="0" t="0"/>
            <a:stretch/>
          </p:blipFill>
          <p:spPr>
            <a:xfrm>
              <a:off x="3478268" y="4638415"/>
              <a:ext cx="2149478" cy="1736022"/>
            </a:xfrm>
            <a:prstGeom prst="rect">
              <a:avLst/>
            </a:prstGeom>
            <a:noFill/>
            <a:ln>
              <a:noFill/>
            </a:ln>
          </p:spPr>
        </p:pic>
        <p:sp>
          <p:nvSpPr>
            <p:cNvPr id="574" name="Google Shape;574;p26"/>
            <p:cNvSpPr txBox="1"/>
            <p:nvPr/>
          </p:nvSpPr>
          <p:spPr>
            <a:xfrm>
              <a:off x="4229252" y="6056191"/>
              <a:ext cx="139849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10 trials</a:t>
              </a:r>
              <a:endParaRPr/>
            </a:p>
          </p:txBody>
        </p:sp>
      </p:grpSp>
      <p:grpSp>
        <p:nvGrpSpPr>
          <p:cNvPr id="575" name="Google Shape;575;p26"/>
          <p:cNvGrpSpPr/>
          <p:nvPr/>
        </p:nvGrpSpPr>
        <p:grpSpPr>
          <a:xfrm>
            <a:off x="7022418" y="4503927"/>
            <a:ext cx="2149478" cy="1736021"/>
            <a:chOff x="6229179" y="4638416"/>
            <a:chExt cx="2149478" cy="1736021"/>
          </a:xfrm>
        </p:grpSpPr>
        <p:pic>
          <p:nvPicPr>
            <p:cNvPr id="576" name="Google Shape;576;p26"/>
            <p:cNvPicPr preferRelativeResize="0"/>
            <p:nvPr/>
          </p:nvPicPr>
          <p:blipFill rotWithShape="1">
            <a:blip r:embed="rId6">
              <a:alphaModFix/>
            </a:blip>
            <a:srcRect b="0" l="0" r="0" t="0"/>
            <a:stretch/>
          </p:blipFill>
          <p:spPr>
            <a:xfrm>
              <a:off x="6229179" y="4638416"/>
              <a:ext cx="2149478" cy="1736021"/>
            </a:xfrm>
            <a:prstGeom prst="rect">
              <a:avLst/>
            </a:prstGeom>
            <a:noFill/>
            <a:ln>
              <a:noFill/>
            </a:ln>
          </p:spPr>
        </p:pic>
        <p:sp>
          <p:nvSpPr>
            <p:cNvPr id="577" name="Google Shape;577;p26"/>
            <p:cNvSpPr txBox="1"/>
            <p:nvPr/>
          </p:nvSpPr>
          <p:spPr>
            <a:xfrm>
              <a:off x="6980163" y="6056190"/>
              <a:ext cx="139849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20 trials</a:t>
              </a:r>
              <a:endParaRPr/>
            </a:p>
          </p:txBody>
        </p:sp>
      </p:grpSp>
      <p:grpSp>
        <p:nvGrpSpPr>
          <p:cNvPr id="578" name="Google Shape;578;p26"/>
          <p:cNvGrpSpPr/>
          <p:nvPr/>
        </p:nvGrpSpPr>
        <p:grpSpPr>
          <a:xfrm>
            <a:off x="9773196" y="4514398"/>
            <a:ext cx="2186290" cy="1736021"/>
            <a:chOff x="8728894" y="4638416"/>
            <a:chExt cx="2186290" cy="1736021"/>
          </a:xfrm>
        </p:grpSpPr>
        <p:pic>
          <p:nvPicPr>
            <p:cNvPr id="579" name="Google Shape;579;p26"/>
            <p:cNvPicPr preferRelativeResize="0"/>
            <p:nvPr/>
          </p:nvPicPr>
          <p:blipFill rotWithShape="1">
            <a:blip r:embed="rId7">
              <a:alphaModFix/>
            </a:blip>
            <a:srcRect b="0" l="0" r="0" t="0"/>
            <a:stretch/>
          </p:blipFill>
          <p:spPr>
            <a:xfrm>
              <a:off x="8728894" y="4638416"/>
              <a:ext cx="2149478" cy="1736021"/>
            </a:xfrm>
            <a:prstGeom prst="rect">
              <a:avLst/>
            </a:prstGeom>
            <a:noFill/>
            <a:ln>
              <a:noFill/>
            </a:ln>
          </p:spPr>
        </p:pic>
        <p:sp>
          <p:nvSpPr>
            <p:cNvPr id="580" name="Google Shape;580;p26"/>
            <p:cNvSpPr txBox="1"/>
            <p:nvPr/>
          </p:nvSpPr>
          <p:spPr>
            <a:xfrm>
              <a:off x="9516690" y="6056189"/>
              <a:ext cx="139849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40 trials</a:t>
              </a:r>
              <a:endParaRPr/>
            </a:p>
          </p:txBody>
        </p:sp>
      </p:grpSp>
      <p:grpSp>
        <p:nvGrpSpPr>
          <p:cNvPr id="581" name="Google Shape;581;p26"/>
          <p:cNvGrpSpPr/>
          <p:nvPr/>
        </p:nvGrpSpPr>
        <p:grpSpPr>
          <a:xfrm>
            <a:off x="1037305" y="2218765"/>
            <a:ext cx="1168012" cy="2123798"/>
            <a:chOff x="875941" y="2339788"/>
            <a:chExt cx="1168012" cy="2123798"/>
          </a:xfrm>
        </p:grpSpPr>
        <p:sp>
          <p:nvSpPr>
            <p:cNvPr id="582" name="Google Shape;582;p26"/>
            <p:cNvSpPr/>
            <p:nvPr/>
          </p:nvSpPr>
          <p:spPr>
            <a:xfrm>
              <a:off x="875941" y="2339788"/>
              <a:ext cx="1168012" cy="2123798"/>
            </a:xfrm>
            <a:prstGeom prst="roundRect">
              <a:avLst>
                <a:gd fmla="val 16667"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26"/>
            <p:cNvSpPr txBox="1"/>
            <p:nvPr/>
          </p:nvSpPr>
          <p:spPr>
            <a:xfrm>
              <a:off x="1089737" y="4155809"/>
              <a:ext cx="68159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Trial 1</a:t>
              </a:r>
              <a:endParaRPr/>
            </a:p>
          </p:txBody>
        </p:sp>
      </p:grpSp>
      <p:grpSp>
        <p:nvGrpSpPr>
          <p:cNvPr id="584" name="Google Shape;584;p26"/>
          <p:cNvGrpSpPr/>
          <p:nvPr/>
        </p:nvGrpSpPr>
        <p:grpSpPr>
          <a:xfrm>
            <a:off x="2238899" y="2229236"/>
            <a:ext cx="1168012" cy="2123798"/>
            <a:chOff x="2077535" y="2350259"/>
            <a:chExt cx="1168012" cy="2123798"/>
          </a:xfrm>
        </p:grpSpPr>
        <p:sp>
          <p:nvSpPr>
            <p:cNvPr id="585" name="Google Shape;585;p26"/>
            <p:cNvSpPr/>
            <p:nvPr/>
          </p:nvSpPr>
          <p:spPr>
            <a:xfrm>
              <a:off x="2077535" y="2350259"/>
              <a:ext cx="1168012" cy="2123798"/>
            </a:xfrm>
            <a:prstGeom prst="roundRect">
              <a:avLst>
                <a:gd fmla="val 16667"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26"/>
            <p:cNvSpPr txBox="1"/>
            <p:nvPr/>
          </p:nvSpPr>
          <p:spPr>
            <a:xfrm>
              <a:off x="2330655" y="4159359"/>
              <a:ext cx="68159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Trial 2</a:t>
              </a:r>
              <a:endParaRPr/>
            </a:p>
          </p:txBody>
        </p:sp>
      </p:grpSp>
      <p:grpSp>
        <p:nvGrpSpPr>
          <p:cNvPr id="587" name="Google Shape;587;p26"/>
          <p:cNvGrpSpPr/>
          <p:nvPr/>
        </p:nvGrpSpPr>
        <p:grpSpPr>
          <a:xfrm>
            <a:off x="3408488" y="2229236"/>
            <a:ext cx="1168012" cy="2123798"/>
            <a:chOff x="3247124" y="2350259"/>
            <a:chExt cx="1168012" cy="2123798"/>
          </a:xfrm>
        </p:grpSpPr>
        <p:sp>
          <p:nvSpPr>
            <p:cNvPr id="588" name="Google Shape;588;p26"/>
            <p:cNvSpPr/>
            <p:nvPr/>
          </p:nvSpPr>
          <p:spPr>
            <a:xfrm>
              <a:off x="3247124" y="2350259"/>
              <a:ext cx="1168012" cy="2123798"/>
            </a:xfrm>
            <a:prstGeom prst="roundRect">
              <a:avLst>
                <a:gd fmla="val 16667"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 name="Google Shape;589;p26"/>
            <p:cNvSpPr txBox="1"/>
            <p:nvPr/>
          </p:nvSpPr>
          <p:spPr>
            <a:xfrm>
              <a:off x="3472640" y="4161026"/>
              <a:ext cx="68159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Trial 3</a:t>
              </a:r>
              <a:endParaRPr/>
            </a:p>
          </p:txBody>
        </p:sp>
      </p:grpSp>
      <p:sp>
        <p:nvSpPr>
          <p:cNvPr id="590" name="Google Shape;590;p26"/>
          <p:cNvSpPr/>
          <p:nvPr/>
        </p:nvSpPr>
        <p:spPr>
          <a:xfrm rot="-5400000">
            <a:off x="-581249" y="3058445"/>
            <a:ext cx="224704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dk1"/>
                </a:solidFill>
                <a:latin typeface="Calibri"/>
                <a:ea typeface="Calibri"/>
                <a:cs typeface="Calibri"/>
                <a:sym typeface="Calibri"/>
              </a:rPr>
              <a:t>EEG Segments</a:t>
            </a:r>
            <a:endParaRPr/>
          </a:p>
        </p:txBody>
      </p:sp>
      <p:sp>
        <p:nvSpPr>
          <p:cNvPr id="591" name="Google Shape;591;p26"/>
          <p:cNvSpPr/>
          <p:nvPr/>
        </p:nvSpPr>
        <p:spPr>
          <a:xfrm rot="-5400000">
            <a:off x="-409838" y="5071993"/>
            <a:ext cx="211570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cap="none">
                <a:solidFill>
                  <a:schemeClr val="dk1"/>
                </a:solidFill>
                <a:latin typeface="Calibri"/>
                <a:ea typeface="Calibri"/>
                <a:cs typeface="Calibri"/>
                <a:sym typeface="Calibri"/>
              </a:rPr>
              <a:t>ERP Averages</a:t>
            </a:r>
            <a:endParaRPr/>
          </a:p>
        </p:txBody>
      </p:sp>
      <p:grpSp>
        <p:nvGrpSpPr>
          <p:cNvPr id="592" name="Google Shape;592;p26"/>
          <p:cNvGrpSpPr/>
          <p:nvPr/>
        </p:nvGrpSpPr>
        <p:grpSpPr>
          <a:xfrm>
            <a:off x="4607037" y="2333342"/>
            <a:ext cx="6822865" cy="1730894"/>
            <a:chOff x="4607037" y="2333342"/>
            <a:chExt cx="6822865" cy="1730894"/>
          </a:xfrm>
        </p:grpSpPr>
        <p:sp>
          <p:nvSpPr>
            <p:cNvPr id="593" name="Google Shape;593;p26"/>
            <p:cNvSpPr/>
            <p:nvPr/>
          </p:nvSpPr>
          <p:spPr>
            <a:xfrm>
              <a:off x="9398575" y="2359060"/>
              <a:ext cx="352611" cy="296042"/>
            </a:xfrm>
            <a:prstGeom prst="triangle">
              <a:avLst>
                <a:gd fmla="val 50000" name="adj"/>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p26"/>
            <p:cNvSpPr/>
            <p:nvPr/>
          </p:nvSpPr>
          <p:spPr>
            <a:xfrm>
              <a:off x="4692844" y="2350421"/>
              <a:ext cx="289693" cy="296042"/>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 name="Google Shape;595;p26"/>
            <p:cNvSpPr/>
            <p:nvPr/>
          </p:nvSpPr>
          <p:spPr>
            <a:xfrm>
              <a:off x="5885739" y="2350421"/>
              <a:ext cx="289693" cy="296042"/>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96" name="Google Shape;596;p26"/>
            <p:cNvPicPr preferRelativeResize="0"/>
            <p:nvPr/>
          </p:nvPicPr>
          <p:blipFill rotWithShape="1">
            <a:blip r:embed="rId8">
              <a:alphaModFix/>
            </a:blip>
            <a:srcRect b="0" l="0" r="0" t="0"/>
            <a:stretch/>
          </p:blipFill>
          <p:spPr>
            <a:xfrm>
              <a:off x="7042797" y="2333342"/>
              <a:ext cx="317500" cy="330200"/>
            </a:xfrm>
            <a:prstGeom prst="rect">
              <a:avLst/>
            </a:prstGeom>
            <a:noFill/>
            <a:ln>
              <a:noFill/>
            </a:ln>
          </p:spPr>
        </p:pic>
        <p:sp>
          <p:nvSpPr>
            <p:cNvPr id="597" name="Google Shape;597;p26"/>
            <p:cNvSpPr/>
            <p:nvPr/>
          </p:nvSpPr>
          <p:spPr>
            <a:xfrm>
              <a:off x="8213710" y="2359060"/>
              <a:ext cx="289693" cy="296042"/>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 name="Google Shape;598;p26"/>
            <p:cNvSpPr/>
            <p:nvPr/>
          </p:nvSpPr>
          <p:spPr>
            <a:xfrm>
              <a:off x="10668266" y="2358248"/>
              <a:ext cx="289693" cy="296042"/>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99" name="Google Shape;599;p26"/>
            <p:cNvPicPr preferRelativeResize="0"/>
            <p:nvPr/>
          </p:nvPicPr>
          <p:blipFill rotWithShape="1">
            <a:blip r:embed="rId9">
              <a:alphaModFix/>
            </a:blip>
            <a:srcRect b="0" l="0" r="0" t="0"/>
            <a:stretch/>
          </p:blipFill>
          <p:spPr>
            <a:xfrm>
              <a:off x="4607037" y="2804256"/>
              <a:ext cx="6822865" cy="1259980"/>
            </a:xfrm>
            <a:prstGeom prst="rect">
              <a:avLst/>
            </a:prstGeom>
            <a:noFill/>
            <a:ln>
              <a:noFill/>
            </a:ln>
          </p:spPr>
        </p:pic>
      </p:grpSp>
      <p:sp>
        <p:nvSpPr>
          <p:cNvPr id="600" name="Google Shape;600;p26"/>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10">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Video Example of ERP Averaging</a:t>
            </a:r>
            <a:endParaRPr/>
          </a:p>
        </p:txBody>
      </p:sp>
      <p:pic>
        <p:nvPicPr>
          <p:cNvPr id="607" name="Google Shape;607;p27">
            <a:hlinkClick r:id="rId3"/>
          </p:cNvPr>
          <p:cNvPicPr preferRelativeResize="0"/>
          <p:nvPr/>
        </p:nvPicPr>
        <p:blipFill rotWithShape="1">
          <a:blip r:embed="rId4">
            <a:alphaModFix/>
          </a:blip>
          <a:srcRect b="0" l="0" r="0" t="0"/>
          <a:stretch/>
        </p:blipFill>
        <p:spPr>
          <a:xfrm>
            <a:off x="716786" y="1554729"/>
            <a:ext cx="7017180" cy="3958565"/>
          </a:xfrm>
          <a:prstGeom prst="rect">
            <a:avLst/>
          </a:prstGeom>
          <a:noFill/>
          <a:ln>
            <a:noFill/>
          </a:ln>
        </p:spPr>
      </p:pic>
      <p:pic>
        <p:nvPicPr>
          <p:cNvPr id="608" name="Google Shape;608;p27"/>
          <p:cNvPicPr preferRelativeResize="0"/>
          <p:nvPr/>
        </p:nvPicPr>
        <p:blipFill rotWithShape="1">
          <a:blip r:embed="rId5">
            <a:alphaModFix/>
          </a:blip>
          <a:srcRect b="0" l="0" r="0" t="0"/>
          <a:stretch/>
        </p:blipFill>
        <p:spPr>
          <a:xfrm>
            <a:off x="7884654" y="1475275"/>
            <a:ext cx="2916196" cy="1762283"/>
          </a:xfrm>
          <a:prstGeom prst="rect">
            <a:avLst/>
          </a:prstGeom>
          <a:noFill/>
          <a:ln>
            <a:noFill/>
          </a:ln>
        </p:spPr>
      </p:pic>
      <p:pic>
        <p:nvPicPr>
          <p:cNvPr id="609" name="Google Shape;609;p27"/>
          <p:cNvPicPr preferRelativeResize="0"/>
          <p:nvPr/>
        </p:nvPicPr>
        <p:blipFill rotWithShape="1">
          <a:blip r:embed="rId6">
            <a:alphaModFix/>
          </a:blip>
          <a:srcRect b="0" l="0" r="0" t="0"/>
          <a:stretch/>
        </p:blipFill>
        <p:spPr>
          <a:xfrm>
            <a:off x="7884654" y="3317012"/>
            <a:ext cx="2916196" cy="2090730"/>
          </a:xfrm>
          <a:prstGeom prst="rect">
            <a:avLst/>
          </a:prstGeom>
          <a:noFill/>
          <a:ln>
            <a:noFill/>
          </a:ln>
        </p:spPr>
      </p:pic>
      <p:sp>
        <p:nvSpPr>
          <p:cNvPr id="610" name="Google Shape;610;p27"/>
          <p:cNvSpPr/>
          <p:nvPr/>
        </p:nvSpPr>
        <p:spPr>
          <a:xfrm>
            <a:off x="605949" y="5624721"/>
            <a:ext cx="48121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7">
                  <a:extLst>
                    <a:ext uri="{A12FA001-AC4F-418D-AE19-62706E023703}">
                      <ahyp:hlinkClr val="tx"/>
                    </a:ext>
                  </a:extLst>
                </a:hlinkClick>
              </a:rPr>
              <a:t>https://www.youtube.com/watch?v=iXXxL0EOJqs</a:t>
            </a:r>
            <a:endParaRPr sz="1800">
              <a:solidFill>
                <a:schemeClr val="dk1"/>
              </a:solidFill>
              <a:latin typeface="Calibri"/>
              <a:ea typeface="Calibri"/>
              <a:cs typeface="Calibri"/>
              <a:sym typeface="Calibri"/>
            </a:endParaRPr>
          </a:p>
        </p:txBody>
      </p:sp>
      <p:sp>
        <p:nvSpPr>
          <p:cNvPr id="611" name="Google Shape;611;p27"/>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Adapted 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8">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Comparison of Methods</a:t>
            </a:r>
            <a:endParaRPr/>
          </a:p>
        </p:txBody>
      </p:sp>
      <p:grpSp>
        <p:nvGrpSpPr>
          <p:cNvPr id="618" name="Google Shape;618;p28"/>
          <p:cNvGrpSpPr/>
          <p:nvPr/>
        </p:nvGrpSpPr>
        <p:grpSpPr>
          <a:xfrm>
            <a:off x="604852" y="1882226"/>
            <a:ext cx="11161322" cy="3741217"/>
            <a:chOff x="7548" y="1097765"/>
            <a:chExt cx="11161322" cy="3741217"/>
          </a:xfrm>
        </p:grpSpPr>
        <p:sp>
          <p:nvSpPr>
            <p:cNvPr id="619" name="Google Shape;619;p28"/>
            <p:cNvSpPr/>
            <p:nvPr/>
          </p:nvSpPr>
          <p:spPr>
            <a:xfrm>
              <a:off x="7548" y="1097765"/>
              <a:ext cx="3260420" cy="2433834"/>
            </a:xfrm>
            <a:prstGeom prst="round2SameRect">
              <a:avLst>
                <a:gd fmla="val 8000" name="adj1"/>
                <a:gd fmla="val 0" name="adj2"/>
              </a:avLst>
            </a:prstGeom>
            <a:solidFill>
              <a:schemeClr val="lt1">
                <a:alpha val="89803"/>
              </a:schemeClr>
            </a:solidFill>
            <a:ln cap="flat" cmpd="sng" w="9525">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txBox="1"/>
            <p:nvPr/>
          </p:nvSpPr>
          <p:spPr>
            <a:xfrm>
              <a:off x="64576" y="1154793"/>
              <a:ext cx="3146364" cy="2376806"/>
            </a:xfrm>
            <a:prstGeom prst="rect">
              <a:avLst/>
            </a:prstGeom>
            <a:noFill/>
            <a:ln>
              <a:noFill/>
            </a:ln>
          </p:spPr>
          <p:txBody>
            <a:bodyPr anchorCtr="0" anchor="t" bIns="40625" lIns="40625" spcFirstLastPara="1" rIns="40625" wrap="square" tIns="121900">
              <a:noAutofit/>
            </a:bodyPr>
            <a:lstStyle/>
            <a:p>
              <a:pPr indent="-285750" lvl="1" marL="285750" marR="0" rtl="0" algn="ctr">
                <a:lnSpc>
                  <a:spcPct val="9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WHAT</a:t>
              </a:r>
              <a:endParaRPr/>
            </a:p>
            <a:p>
              <a:pPr indent="-228600" lvl="1" marL="228600" marR="0" rtl="0" algn="l">
                <a:lnSpc>
                  <a:spcPct val="9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Links cognition to </a:t>
              </a:r>
              <a:r>
                <a:rPr b="0" i="1" lang="en-US" sz="2400" u="none" cap="none" strike="noStrike">
                  <a:solidFill>
                    <a:schemeClr val="dk1"/>
                  </a:solidFill>
                  <a:latin typeface="Calibri"/>
                  <a:ea typeface="Calibri"/>
                  <a:cs typeface="Calibri"/>
                  <a:sym typeface="Calibri"/>
                </a:rPr>
                <a:t>behavioral outcome </a:t>
              </a:r>
              <a:r>
                <a:rPr b="0" i="0" lang="en-US" sz="2400" u="none" cap="none" strike="noStrike">
                  <a:solidFill>
                    <a:schemeClr val="dk1"/>
                  </a:solidFill>
                  <a:latin typeface="Calibri"/>
                  <a:ea typeface="Calibri"/>
                  <a:cs typeface="Calibri"/>
                  <a:sym typeface="Calibri"/>
                </a:rPr>
                <a:t>of brain activity</a:t>
              </a:r>
              <a:endParaRPr/>
            </a:p>
          </p:txBody>
        </p:sp>
        <p:sp>
          <p:nvSpPr>
            <p:cNvPr id="621" name="Google Shape;621;p28"/>
            <p:cNvSpPr/>
            <p:nvPr/>
          </p:nvSpPr>
          <p:spPr>
            <a:xfrm>
              <a:off x="7548" y="3531600"/>
              <a:ext cx="3260420" cy="1046548"/>
            </a:xfrm>
            <a:prstGeom prst="rect">
              <a:avLst/>
            </a:prstGeom>
            <a:gradFill>
              <a:gsLst>
                <a:gs pos="0">
                  <a:srgbClr val="A0AFD9"/>
                </a:gs>
                <a:gs pos="50000">
                  <a:srgbClr val="93A3CF"/>
                </a:gs>
                <a:gs pos="100000">
                  <a:srgbClr val="7F95CC"/>
                </a:gs>
              </a:gsLst>
              <a:lin ang="5400000" scaled="0"/>
            </a:gradFill>
            <a:ln cap="flat" cmpd="sng" w="9525">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txBox="1"/>
            <p:nvPr/>
          </p:nvSpPr>
          <p:spPr>
            <a:xfrm>
              <a:off x="7548" y="3531600"/>
              <a:ext cx="2296070" cy="1046548"/>
            </a:xfrm>
            <a:prstGeom prst="rect">
              <a:avLst/>
            </a:prstGeom>
            <a:noFill/>
            <a:ln>
              <a:noFill/>
            </a:ln>
          </p:spPr>
          <p:txBody>
            <a:bodyPr anchorCtr="0" anchor="ctr" bIns="0" lIns="95250" spcFirstLastPara="1" rIns="31750" wrap="square" tIns="0">
              <a:noAutofit/>
            </a:bodyPr>
            <a:lstStyle/>
            <a:p>
              <a:pPr indent="0" lvl="0" marL="0" marR="0" rtl="0" algn="l">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Behavioral Methods</a:t>
              </a:r>
              <a:endParaRPr/>
            </a:p>
          </p:txBody>
        </p:sp>
        <p:sp>
          <p:nvSpPr>
            <p:cNvPr id="623" name="Google Shape;623;p28"/>
            <p:cNvSpPr/>
            <p:nvPr/>
          </p:nvSpPr>
          <p:spPr>
            <a:xfrm>
              <a:off x="2395851" y="3697835"/>
              <a:ext cx="1141147" cy="1141147"/>
            </a:xfrm>
            <a:prstGeom prst="ellipse">
              <a:avLst/>
            </a:prstGeom>
            <a:blipFill rotWithShape="1">
              <a:blip r:embed="rId3">
                <a:alphaModFix/>
              </a:blip>
              <a:stretch>
                <a:fillRect b="0" l="0" r="0" t="0"/>
              </a:stretch>
            </a:blipFill>
            <a:ln cap="flat" cmpd="sng" w="9525">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3819710" y="1097765"/>
              <a:ext cx="3260420" cy="2433834"/>
            </a:xfrm>
            <a:prstGeom prst="round2SameRect">
              <a:avLst>
                <a:gd fmla="val 8000" name="adj1"/>
                <a:gd fmla="val 0" name="adj2"/>
              </a:avLst>
            </a:prstGeom>
            <a:solidFill>
              <a:schemeClr val="lt1">
                <a:alpha val="89803"/>
              </a:schemeClr>
            </a:solidFill>
            <a:ln cap="flat" cmpd="sng" w="9525">
              <a:solidFill>
                <a:srgbClr val="6786C7"/>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txBox="1"/>
            <p:nvPr/>
          </p:nvSpPr>
          <p:spPr>
            <a:xfrm>
              <a:off x="3876738" y="1154793"/>
              <a:ext cx="3146364" cy="2376806"/>
            </a:xfrm>
            <a:prstGeom prst="rect">
              <a:avLst/>
            </a:prstGeom>
            <a:noFill/>
            <a:ln>
              <a:noFill/>
            </a:ln>
          </p:spPr>
          <p:txBody>
            <a:bodyPr anchorCtr="0" anchor="t" bIns="40625" lIns="40625" spcFirstLastPara="1" rIns="40625" wrap="square" tIns="121900">
              <a:noAutofit/>
            </a:bodyPr>
            <a:lstStyle/>
            <a:p>
              <a:pPr indent="-285750" lvl="1" marL="285750" marR="0" rtl="0" algn="ctr">
                <a:lnSpc>
                  <a:spcPct val="9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WHERE</a:t>
              </a:r>
              <a:endParaRPr/>
            </a:p>
            <a:p>
              <a:pPr indent="-228600" lvl="1" marL="228600" marR="0" rtl="0" algn="l">
                <a:lnSpc>
                  <a:spcPct val="90000"/>
                </a:lnSpc>
                <a:spcBef>
                  <a:spcPts val="48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Links cognition to </a:t>
              </a:r>
              <a:r>
                <a:rPr b="0" i="1" lang="en-US" sz="2400" u="none" cap="none" strike="noStrike">
                  <a:solidFill>
                    <a:schemeClr val="dk1"/>
                  </a:solidFill>
                  <a:latin typeface="Calibri"/>
                  <a:ea typeface="Calibri"/>
                  <a:cs typeface="Calibri"/>
                  <a:sym typeface="Calibri"/>
                </a:rPr>
                <a:t>location</a:t>
              </a:r>
              <a:r>
                <a:rPr b="0" i="0" lang="en-US" sz="2400" u="none" cap="none" strike="noStrike">
                  <a:solidFill>
                    <a:schemeClr val="dk1"/>
                  </a:solidFill>
                  <a:latin typeface="Calibri"/>
                  <a:ea typeface="Calibri"/>
                  <a:cs typeface="Calibri"/>
                  <a:sym typeface="Calibri"/>
                </a:rPr>
                <a:t> of brain activity</a:t>
              </a:r>
              <a:endParaRPr/>
            </a:p>
          </p:txBody>
        </p:sp>
        <p:sp>
          <p:nvSpPr>
            <p:cNvPr id="626" name="Google Shape;626;p28"/>
            <p:cNvSpPr/>
            <p:nvPr/>
          </p:nvSpPr>
          <p:spPr>
            <a:xfrm>
              <a:off x="3819710" y="3531600"/>
              <a:ext cx="3260420" cy="1046548"/>
            </a:xfrm>
            <a:prstGeom prst="rect">
              <a:avLst/>
            </a:prstGeom>
            <a:gradFill>
              <a:gsLst>
                <a:gs pos="0">
                  <a:srgbClr val="B4C0E1"/>
                </a:gs>
                <a:gs pos="50000">
                  <a:srgbClr val="A6B5DB"/>
                </a:gs>
                <a:gs pos="100000">
                  <a:srgbClr val="97A9D9"/>
                </a:gs>
              </a:gsLst>
              <a:lin ang="5400000" scaled="0"/>
            </a:gradFill>
            <a:ln cap="flat" cmpd="sng" w="9525">
              <a:solidFill>
                <a:srgbClr val="6786C7"/>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txBox="1"/>
            <p:nvPr/>
          </p:nvSpPr>
          <p:spPr>
            <a:xfrm>
              <a:off x="3819710" y="3531600"/>
              <a:ext cx="2296070" cy="1046548"/>
            </a:xfrm>
            <a:prstGeom prst="rect">
              <a:avLst/>
            </a:prstGeom>
            <a:noFill/>
            <a:ln>
              <a:noFill/>
            </a:ln>
          </p:spPr>
          <p:txBody>
            <a:bodyPr anchorCtr="0" anchor="ctr" bIns="0" lIns="95250" spcFirstLastPara="1" rIns="31750" wrap="square" tIns="0">
              <a:noAutofit/>
            </a:bodyPr>
            <a:lstStyle/>
            <a:p>
              <a:pPr indent="0" lvl="0" marL="0" marR="0" rtl="0" algn="l">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Functional Imaging Methods</a:t>
              </a:r>
              <a:endParaRPr/>
            </a:p>
          </p:txBody>
        </p:sp>
        <p:sp>
          <p:nvSpPr>
            <p:cNvPr id="628" name="Google Shape;628;p28"/>
            <p:cNvSpPr/>
            <p:nvPr/>
          </p:nvSpPr>
          <p:spPr>
            <a:xfrm>
              <a:off x="6208013" y="3697835"/>
              <a:ext cx="1141147" cy="1141147"/>
            </a:xfrm>
            <a:prstGeom prst="ellipse">
              <a:avLst/>
            </a:prstGeom>
            <a:blipFill rotWithShape="1">
              <a:blip r:embed="rId4">
                <a:alphaModFix/>
              </a:blip>
              <a:stretch>
                <a:fillRect b="0" l="0" r="0" t="0"/>
              </a:stretch>
            </a:blipFill>
            <a:ln cap="flat" cmpd="sng" w="9525">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7631872" y="1097765"/>
              <a:ext cx="3260420" cy="2433834"/>
            </a:xfrm>
            <a:prstGeom prst="round2SameRect">
              <a:avLst>
                <a:gd fmla="val 8000" name="adj1"/>
                <a:gd fmla="val 0" name="adj2"/>
              </a:avLst>
            </a:prstGeom>
            <a:solidFill>
              <a:schemeClr val="lt1">
                <a:alpha val="89803"/>
              </a:schemeClr>
            </a:solidFill>
            <a:ln cap="flat" cmpd="sng" w="9525">
              <a:solidFill>
                <a:srgbClr val="9BABD7"/>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txBox="1"/>
            <p:nvPr/>
          </p:nvSpPr>
          <p:spPr>
            <a:xfrm>
              <a:off x="7688900" y="1154793"/>
              <a:ext cx="3146364" cy="2376806"/>
            </a:xfrm>
            <a:prstGeom prst="rect">
              <a:avLst/>
            </a:prstGeom>
            <a:noFill/>
            <a:ln>
              <a:noFill/>
            </a:ln>
          </p:spPr>
          <p:txBody>
            <a:bodyPr anchorCtr="0" anchor="t" bIns="40625" lIns="40625" spcFirstLastPara="1" rIns="40625" wrap="square" tIns="121900">
              <a:noAutofit/>
            </a:bodyPr>
            <a:lstStyle/>
            <a:p>
              <a:pPr indent="-285750" lvl="1" marL="285750" marR="0" rtl="0" algn="ctr">
                <a:lnSpc>
                  <a:spcPct val="9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WHEN</a:t>
              </a:r>
              <a:endParaRPr/>
            </a:p>
            <a:p>
              <a:pPr indent="-228600" lvl="1" marL="228600" marR="0" rtl="0" algn="l">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Links cognition to </a:t>
              </a:r>
              <a:r>
                <a:rPr b="0" i="1" lang="en-US" sz="2400" u="none" cap="none" strike="noStrike">
                  <a:solidFill>
                    <a:schemeClr val="dk1"/>
                  </a:solidFill>
                  <a:latin typeface="Calibri"/>
                  <a:ea typeface="Calibri"/>
                  <a:cs typeface="Calibri"/>
                  <a:sym typeface="Calibri"/>
                </a:rPr>
                <a:t>timing </a:t>
              </a:r>
              <a:r>
                <a:rPr b="0" i="0" lang="en-US" sz="2400" u="none" cap="none" strike="noStrike">
                  <a:solidFill>
                    <a:schemeClr val="dk1"/>
                  </a:solidFill>
                  <a:latin typeface="Calibri"/>
                  <a:ea typeface="Calibri"/>
                  <a:cs typeface="Calibri"/>
                  <a:sym typeface="Calibri"/>
                </a:rPr>
                <a:t>of brain activity</a:t>
              </a:r>
              <a:endParaRPr b="0" i="1" sz="2400" u="none" cap="none" strike="noStrike">
                <a:solidFill>
                  <a:schemeClr val="dk1"/>
                </a:solidFill>
                <a:latin typeface="Calibri"/>
                <a:ea typeface="Calibri"/>
                <a:cs typeface="Calibri"/>
                <a:sym typeface="Calibri"/>
              </a:endParaRPr>
            </a:p>
          </p:txBody>
        </p:sp>
        <p:sp>
          <p:nvSpPr>
            <p:cNvPr id="631" name="Google Shape;631;p28"/>
            <p:cNvSpPr/>
            <p:nvPr/>
          </p:nvSpPr>
          <p:spPr>
            <a:xfrm>
              <a:off x="7631872" y="3531600"/>
              <a:ext cx="3260420" cy="1046548"/>
            </a:xfrm>
            <a:prstGeom prst="rect">
              <a:avLst/>
            </a:prstGeom>
            <a:gradFill>
              <a:gsLst>
                <a:gs pos="0">
                  <a:srgbClr val="D0D7EC"/>
                </a:gs>
                <a:gs pos="50000">
                  <a:srgbClr val="C4CCE6"/>
                </a:gs>
                <a:gs pos="100000">
                  <a:srgbClr val="BAC5E5"/>
                </a:gs>
              </a:gsLst>
              <a:lin ang="5400000" scaled="0"/>
            </a:gradFill>
            <a:ln cap="flat" cmpd="sng" w="9525">
              <a:solidFill>
                <a:srgbClr val="9BABD7"/>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txBox="1"/>
            <p:nvPr/>
          </p:nvSpPr>
          <p:spPr>
            <a:xfrm>
              <a:off x="7631872" y="3531600"/>
              <a:ext cx="2296070" cy="1046548"/>
            </a:xfrm>
            <a:prstGeom prst="rect">
              <a:avLst/>
            </a:prstGeom>
            <a:noFill/>
            <a:ln>
              <a:noFill/>
            </a:ln>
          </p:spPr>
          <p:txBody>
            <a:bodyPr anchorCtr="0" anchor="ctr" bIns="0" lIns="95250" spcFirstLastPara="1" rIns="31750" wrap="square" tIns="0">
              <a:noAutofit/>
            </a:bodyPr>
            <a:lstStyle/>
            <a:p>
              <a:pPr indent="0" lvl="0" marL="0" marR="0" rtl="0" algn="l">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EEG/ERP Methods</a:t>
              </a:r>
              <a:endParaRPr/>
            </a:p>
          </p:txBody>
        </p:sp>
        <p:sp>
          <p:nvSpPr>
            <p:cNvPr id="633" name="Google Shape;633;p28"/>
            <p:cNvSpPr/>
            <p:nvPr/>
          </p:nvSpPr>
          <p:spPr>
            <a:xfrm>
              <a:off x="10027723" y="3683958"/>
              <a:ext cx="1141147" cy="1141147"/>
            </a:xfrm>
            <a:prstGeom prst="ellipse">
              <a:avLst/>
            </a:prstGeom>
            <a:blipFill rotWithShape="1">
              <a:blip r:embed="rId5">
                <a:alphaModFix/>
              </a:blip>
              <a:stretch>
                <a:fillRect b="7444" l="0" r="0" t="7445"/>
              </a:stretch>
            </a:blipFill>
            <a:ln cap="flat" cmpd="sng" w="9525">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28"/>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Adapted 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6">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Advantage of EEG/ERP over Behavior Alone</a:t>
            </a:r>
            <a:endParaRPr/>
          </a:p>
        </p:txBody>
      </p:sp>
      <p:grpSp>
        <p:nvGrpSpPr>
          <p:cNvPr id="641" name="Google Shape;641;p29"/>
          <p:cNvGrpSpPr/>
          <p:nvPr/>
        </p:nvGrpSpPr>
        <p:grpSpPr>
          <a:xfrm>
            <a:off x="618565" y="1588586"/>
            <a:ext cx="10433730" cy="3606683"/>
            <a:chOff x="0" y="868920"/>
            <a:chExt cx="10433730" cy="3606683"/>
          </a:xfrm>
        </p:grpSpPr>
        <p:sp>
          <p:nvSpPr>
            <p:cNvPr id="642" name="Google Shape;642;p29"/>
            <p:cNvSpPr/>
            <p:nvPr/>
          </p:nvSpPr>
          <p:spPr>
            <a:xfrm>
              <a:off x="331359" y="1155374"/>
              <a:ext cx="4759071" cy="1469850"/>
            </a:xfrm>
            <a:prstGeom prst="rect">
              <a:avLst/>
            </a:prstGeom>
            <a:solidFill>
              <a:schemeClr val="lt1">
                <a:alpha val="40000"/>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txBox="1"/>
            <p:nvPr/>
          </p:nvSpPr>
          <p:spPr>
            <a:xfrm>
              <a:off x="331359" y="1155374"/>
              <a:ext cx="4759071" cy="1469850"/>
            </a:xfrm>
            <a:prstGeom prst="rect">
              <a:avLst/>
            </a:prstGeom>
            <a:noFill/>
            <a:ln>
              <a:noFill/>
            </a:ln>
          </p:spPr>
          <p:txBody>
            <a:bodyPr anchorCtr="0" anchor="ctr" bIns="133350" lIns="995575" spcFirstLastPara="1" rIns="133350" wrap="square" tIns="133350">
              <a:noAutofit/>
            </a:bodyPr>
            <a:lstStyle/>
            <a:p>
              <a:pPr indent="0" lvl="0" marL="0" marR="0" rtl="0" algn="ctr">
                <a:lnSpc>
                  <a:spcPct val="90000"/>
                </a:lnSpc>
                <a:spcBef>
                  <a:spcPts val="0"/>
                </a:spcBef>
                <a:spcAft>
                  <a:spcPts val="0"/>
                </a:spcAft>
                <a:buClr>
                  <a:schemeClr val="dk1"/>
                </a:buClr>
                <a:buSzPts val="3500"/>
                <a:buFont typeface="Calibri"/>
                <a:buNone/>
              </a:pPr>
              <a:r>
                <a:rPr lang="en-US" sz="3500">
                  <a:solidFill>
                    <a:schemeClr val="dk1"/>
                  </a:solidFill>
                  <a:latin typeface="Calibri"/>
                  <a:ea typeface="Calibri"/>
                  <a:cs typeface="Calibri"/>
                  <a:sym typeface="Calibri"/>
                </a:rPr>
                <a:t>Mental States</a:t>
              </a:r>
              <a:endParaRPr/>
            </a:p>
          </p:txBody>
        </p:sp>
        <p:sp>
          <p:nvSpPr>
            <p:cNvPr id="644" name="Google Shape;644;p29"/>
            <p:cNvSpPr/>
            <p:nvPr/>
          </p:nvSpPr>
          <p:spPr>
            <a:xfrm>
              <a:off x="0" y="877686"/>
              <a:ext cx="1351865" cy="1543343"/>
            </a:xfrm>
            <a:prstGeom prst="rect">
              <a:avLst/>
            </a:prstGeom>
            <a:blipFill rotWithShape="1">
              <a:blip r:embed="rId3">
                <a:alphaModFix/>
              </a:blip>
              <a:stretch>
                <a:fillRect b="9083" l="6624" r="6623" t="9083"/>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5730208" y="1239479"/>
              <a:ext cx="4703522" cy="1469850"/>
            </a:xfrm>
            <a:prstGeom prst="rect">
              <a:avLst/>
            </a:prstGeom>
            <a:solidFill>
              <a:schemeClr val="lt1">
                <a:alpha val="40000"/>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txBox="1"/>
            <p:nvPr/>
          </p:nvSpPr>
          <p:spPr>
            <a:xfrm>
              <a:off x="5730208" y="1239479"/>
              <a:ext cx="4703522" cy="1469850"/>
            </a:xfrm>
            <a:prstGeom prst="rect">
              <a:avLst/>
            </a:prstGeom>
            <a:noFill/>
            <a:ln>
              <a:noFill/>
            </a:ln>
          </p:spPr>
          <p:txBody>
            <a:bodyPr anchorCtr="0" anchor="ctr" bIns="133350" lIns="995575" spcFirstLastPara="1" rIns="133350" wrap="square" tIns="133350">
              <a:noAutofit/>
            </a:bodyPr>
            <a:lstStyle/>
            <a:p>
              <a:pPr indent="0" lvl="0" marL="0" marR="0" rtl="0" algn="ctr">
                <a:lnSpc>
                  <a:spcPct val="90000"/>
                </a:lnSpc>
                <a:spcBef>
                  <a:spcPts val="0"/>
                </a:spcBef>
                <a:spcAft>
                  <a:spcPts val="0"/>
                </a:spcAft>
                <a:buClr>
                  <a:schemeClr val="dk1"/>
                </a:buClr>
                <a:buSzPts val="3500"/>
                <a:buFont typeface="Calibri"/>
                <a:buNone/>
              </a:pPr>
              <a:r>
                <a:rPr lang="en-US" sz="3500">
                  <a:solidFill>
                    <a:schemeClr val="dk1"/>
                  </a:solidFill>
                  <a:latin typeface="Calibri"/>
                  <a:ea typeface="Calibri"/>
                  <a:cs typeface="Calibri"/>
                  <a:sym typeface="Calibri"/>
                </a:rPr>
                <a:t>Time course of Cognitive processes </a:t>
              </a:r>
              <a:endParaRPr/>
            </a:p>
          </p:txBody>
        </p:sp>
        <p:sp>
          <p:nvSpPr>
            <p:cNvPr id="647" name="Google Shape;647;p29"/>
            <p:cNvSpPr/>
            <p:nvPr/>
          </p:nvSpPr>
          <p:spPr>
            <a:xfrm>
              <a:off x="5071269" y="868920"/>
              <a:ext cx="1599490" cy="1543343"/>
            </a:xfrm>
            <a:prstGeom prst="rect">
              <a:avLst/>
            </a:prstGeom>
            <a:blipFill rotWithShape="1">
              <a:blip r:embed="rId4">
                <a:alphaModFix/>
              </a:blip>
              <a:stretch>
                <a:fillRect b="20375" l="1406" r="1405" t="20375"/>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514043" y="3005753"/>
              <a:ext cx="4703522" cy="1469850"/>
            </a:xfrm>
            <a:prstGeom prst="rect">
              <a:avLst/>
            </a:prstGeom>
            <a:solidFill>
              <a:schemeClr val="lt1">
                <a:alpha val="40000"/>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9"/>
            <p:cNvSpPr txBox="1"/>
            <p:nvPr/>
          </p:nvSpPr>
          <p:spPr>
            <a:xfrm>
              <a:off x="514043" y="3005753"/>
              <a:ext cx="4703522" cy="1469850"/>
            </a:xfrm>
            <a:prstGeom prst="rect">
              <a:avLst/>
            </a:prstGeom>
            <a:noFill/>
            <a:ln>
              <a:noFill/>
            </a:ln>
          </p:spPr>
          <p:txBody>
            <a:bodyPr anchorCtr="0" anchor="ctr" bIns="133350" lIns="995575" spcFirstLastPara="1" rIns="133350" wrap="square" tIns="133350">
              <a:noAutofit/>
            </a:bodyPr>
            <a:lstStyle/>
            <a:p>
              <a:pPr indent="0" lvl="0" marL="0" marR="0" rtl="0" algn="ctr">
                <a:lnSpc>
                  <a:spcPct val="90000"/>
                </a:lnSpc>
                <a:spcBef>
                  <a:spcPts val="0"/>
                </a:spcBef>
                <a:spcAft>
                  <a:spcPts val="0"/>
                </a:spcAft>
                <a:buClr>
                  <a:schemeClr val="dk1"/>
                </a:buClr>
                <a:buSzPts val="3500"/>
                <a:buFont typeface="Calibri"/>
                <a:buNone/>
              </a:pPr>
              <a:r>
                <a:rPr lang="en-US" sz="3500">
                  <a:solidFill>
                    <a:schemeClr val="dk1"/>
                  </a:solidFill>
                  <a:latin typeface="Calibri"/>
                  <a:ea typeface="Calibri"/>
                  <a:cs typeface="Calibri"/>
                  <a:sym typeface="Calibri"/>
                </a:rPr>
                <a:t>Organization of Cognitive Processes</a:t>
              </a:r>
              <a:endParaRPr/>
            </a:p>
          </p:txBody>
        </p:sp>
        <p:sp>
          <p:nvSpPr>
            <p:cNvPr id="650" name="Google Shape;650;p29"/>
            <p:cNvSpPr/>
            <p:nvPr/>
          </p:nvSpPr>
          <p:spPr>
            <a:xfrm>
              <a:off x="156845" y="2793441"/>
              <a:ext cx="1351330" cy="1543343"/>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a:off x="5987059" y="3005753"/>
              <a:ext cx="4385141" cy="1469850"/>
            </a:xfrm>
            <a:prstGeom prst="rect">
              <a:avLst/>
            </a:prstGeom>
            <a:solidFill>
              <a:schemeClr val="lt1">
                <a:alpha val="40000"/>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9"/>
            <p:cNvSpPr txBox="1"/>
            <p:nvPr/>
          </p:nvSpPr>
          <p:spPr>
            <a:xfrm>
              <a:off x="5987059" y="3005753"/>
              <a:ext cx="4385141" cy="1469850"/>
            </a:xfrm>
            <a:prstGeom prst="rect">
              <a:avLst/>
            </a:prstGeom>
            <a:noFill/>
            <a:ln>
              <a:noFill/>
            </a:ln>
          </p:spPr>
          <p:txBody>
            <a:bodyPr anchorCtr="0" anchor="ctr" bIns="133350" lIns="995575" spcFirstLastPara="1" rIns="133350" wrap="square" tIns="133350">
              <a:noAutofit/>
            </a:bodyPr>
            <a:lstStyle/>
            <a:p>
              <a:pPr indent="0" lvl="0" marL="0" marR="0" rtl="0" algn="ctr">
                <a:lnSpc>
                  <a:spcPct val="90000"/>
                </a:lnSpc>
                <a:spcBef>
                  <a:spcPts val="0"/>
                </a:spcBef>
                <a:spcAft>
                  <a:spcPts val="0"/>
                </a:spcAft>
                <a:buClr>
                  <a:schemeClr val="dk1"/>
                </a:buClr>
                <a:buSzPts val="3500"/>
                <a:buFont typeface="Calibri"/>
                <a:buNone/>
              </a:pPr>
              <a:r>
                <a:rPr lang="en-US" sz="3500">
                  <a:solidFill>
                    <a:schemeClr val="dk1"/>
                  </a:solidFill>
                  <a:latin typeface="Calibri"/>
                  <a:ea typeface="Calibri"/>
                  <a:cs typeface="Calibri"/>
                  <a:sym typeface="Calibri"/>
                </a:rPr>
                <a:t>No Response Required</a:t>
              </a:r>
              <a:endParaRPr/>
            </a:p>
          </p:txBody>
        </p:sp>
        <p:sp>
          <p:nvSpPr>
            <p:cNvPr id="653" name="Google Shape;653;p29"/>
            <p:cNvSpPr/>
            <p:nvPr/>
          </p:nvSpPr>
          <p:spPr>
            <a:xfrm>
              <a:off x="5469714" y="2793441"/>
              <a:ext cx="1353244" cy="1543343"/>
            </a:xfrm>
            <a:prstGeom prst="rect">
              <a:avLst/>
            </a:prstGeom>
            <a:blipFill rotWithShape="1">
              <a:blip r:embed="rId6">
                <a:alphaModFix/>
              </a:blip>
              <a:stretch>
                <a:fillRect b="17917" l="0" r="0" t="625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4" name="Google Shape;654;p29"/>
          <p:cNvPicPr preferRelativeResize="0"/>
          <p:nvPr/>
        </p:nvPicPr>
        <p:blipFill rotWithShape="1">
          <a:blip r:embed="rId7">
            <a:alphaModFix/>
          </a:blip>
          <a:srcRect b="0" l="0" r="0" t="0"/>
          <a:stretch/>
        </p:blipFill>
        <p:spPr>
          <a:xfrm rot="781371">
            <a:off x="1202498" y="1668571"/>
            <a:ext cx="628911" cy="628911"/>
          </a:xfrm>
          <a:prstGeom prst="rect">
            <a:avLst/>
          </a:prstGeom>
          <a:noFill/>
          <a:ln>
            <a:noFill/>
          </a:ln>
        </p:spPr>
      </p:pic>
      <p:sp>
        <p:nvSpPr>
          <p:cNvPr id="655" name="Google Shape;655;p29"/>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8">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ph type="title"/>
          </p:nvPr>
        </p:nvSpPr>
        <p:spPr>
          <a:xfrm>
            <a:off x="838200" y="26638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What is Cognitive Neuroscience?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Advantage of EEG/ERP over Other Methods</a:t>
            </a:r>
            <a:endParaRPr/>
          </a:p>
        </p:txBody>
      </p:sp>
      <p:grpSp>
        <p:nvGrpSpPr>
          <p:cNvPr id="662" name="Google Shape;662;p30"/>
          <p:cNvGrpSpPr/>
          <p:nvPr/>
        </p:nvGrpSpPr>
        <p:grpSpPr>
          <a:xfrm>
            <a:off x="618565" y="1572366"/>
            <a:ext cx="10527880" cy="3646997"/>
            <a:chOff x="0" y="852700"/>
            <a:chExt cx="10527880" cy="3646997"/>
          </a:xfrm>
        </p:grpSpPr>
        <p:sp>
          <p:nvSpPr>
            <p:cNvPr id="663" name="Google Shape;663;p30"/>
            <p:cNvSpPr/>
            <p:nvPr/>
          </p:nvSpPr>
          <p:spPr>
            <a:xfrm>
              <a:off x="335354" y="1134176"/>
              <a:ext cx="4823990" cy="1489901"/>
            </a:xfrm>
            <a:prstGeom prst="rect">
              <a:avLst/>
            </a:prstGeom>
            <a:solidFill>
              <a:schemeClr val="lt1">
                <a:alpha val="40000"/>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0"/>
            <p:cNvSpPr txBox="1"/>
            <p:nvPr/>
          </p:nvSpPr>
          <p:spPr>
            <a:xfrm>
              <a:off x="335354" y="1134176"/>
              <a:ext cx="4823990" cy="1489901"/>
            </a:xfrm>
            <a:prstGeom prst="rect">
              <a:avLst/>
            </a:prstGeom>
            <a:noFill/>
            <a:ln>
              <a:noFill/>
            </a:ln>
          </p:spPr>
          <p:txBody>
            <a:bodyPr anchorCtr="0" anchor="ctr" bIns="121900" lIns="100915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Direct Measure of Brain Activity</a:t>
              </a:r>
              <a:endParaRPr/>
            </a:p>
          </p:txBody>
        </p:sp>
        <p:sp>
          <p:nvSpPr>
            <p:cNvPr id="665" name="Google Shape;665;p30"/>
            <p:cNvSpPr/>
            <p:nvPr/>
          </p:nvSpPr>
          <p:spPr>
            <a:xfrm>
              <a:off x="0" y="852700"/>
              <a:ext cx="1370306" cy="1564396"/>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5760196" y="1134176"/>
              <a:ext cx="4767684" cy="1489901"/>
            </a:xfrm>
            <a:prstGeom prst="rect">
              <a:avLst/>
            </a:prstGeom>
            <a:solidFill>
              <a:schemeClr val="lt1">
                <a:alpha val="40000"/>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txBox="1"/>
            <p:nvPr/>
          </p:nvSpPr>
          <p:spPr>
            <a:xfrm>
              <a:off x="5760196" y="1134176"/>
              <a:ext cx="4767684" cy="1489901"/>
            </a:xfrm>
            <a:prstGeom prst="rect">
              <a:avLst/>
            </a:prstGeom>
            <a:noFill/>
            <a:ln>
              <a:noFill/>
            </a:ln>
          </p:spPr>
          <p:txBody>
            <a:bodyPr anchorCtr="0" anchor="ctr" bIns="121900" lIns="100915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High Temporal Resolution</a:t>
              </a:r>
              <a:endParaRPr/>
            </a:p>
          </p:txBody>
        </p:sp>
        <p:sp>
          <p:nvSpPr>
            <p:cNvPr id="668" name="Google Shape;668;p30"/>
            <p:cNvSpPr/>
            <p:nvPr/>
          </p:nvSpPr>
          <p:spPr>
            <a:xfrm>
              <a:off x="5414932" y="918968"/>
              <a:ext cx="1336150" cy="1564396"/>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449241" y="3009796"/>
              <a:ext cx="4767684" cy="1489901"/>
            </a:xfrm>
            <a:prstGeom prst="rect">
              <a:avLst/>
            </a:prstGeom>
            <a:solidFill>
              <a:schemeClr val="lt1">
                <a:alpha val="40000"/>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txBox="1"/>
            <p:nvPr/>
          </p:nvSpPr>
          <p:spPr>
            <a:xfrm>
              <a:off x="449241" y="3009796"/>
              <a:ext cx="4767684" cy="1489901"/>
            </a:xfrm>
            <a:prstGeom prst="rect">
              <a:avLst/>
            </a:prstGeom>
            <a:noFill/>
            <a:ln>
              <a:noFill/>
            </a:ln>
          </p:spPr>
          <p:txBody>
            <a:bodyPr anchorCtr="0" anchor="ctr" bIns="121900" lIns="100915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Non-Invasive</a:t>
              </a:r>
              <a:endParaRPr/>
            </a:p>
          </p:txBody>
        </p:sp>
        <p:sp>
          <p:nvSpPr>
            <p:cNvPr id="671" name="Google Shape;671;p30"/>
            <p:cNvSpPr/>
            <p:nvPr/>
          </p:nvSpPr>
          <p:spPr>
            <a:xfrm>
              <a:off x="87171" y="2794588"/>
              <a:ext cx="1369764" cy="1564396"/>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5996915" y="3009796"/>
              <a:ext cx="4444959" cy="1489901"/>
            </a:xfrm>
            <a:prstGeom prst="rect">
              <a:avLst/>
            </a:prstGeom>
            <a:solidFill>
              <a:schemeClr val="lt1">
                <a:alpha val="40000"/>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0"/>
            <p:cNvSpPr txBox="1"/>
            <p:nvPr/>
          </p:nvSpPr>
          <p:spPr>
            <a:xfrm>
              <a:off x="5996915" y="3009796"/>
              <a:ext cx="4444959" cy="1489901"/>
            </a:xfrm>
            <a:prstGeom prst="rect">
              <a:avLst/>
            </a:prstGeom>
            <a:noFill/>
            <a:ln>
              <a:noFill/>
            </a:ln>
          </p:spPr>
          <p:txBody>
            <a:bodyPr anchorCtr="0" anchor="ctr" bIns="121900" lIns="1009150" spcFirstLastPara="1" rIns="121900" wrap="square" tIns="121900">
              <a:noAutofit/>
            </a:bodyPr>
            <a:lstStyle/>
            <a:p>
              <a:pPr indent="0" lvl="0" marL="0" marR="0" rtl="0" algn="ctr">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Less Expensive</a:t>
              </a:r>
              <a:endParaRPr/>
            </a:p>
          </p:txBody>
        </p:sp>
        <p:sp>
          <p:nvSpPr>
            <p:cNvPr id="674" name="Google Shape;674;p30"/>
            <p:cNvSpPr/>
            <p:nvPr/>
          </p:nvSpPr>
          <p:spPr>
            <a:xfrm>
              <a:off x="5472513" y="2794588"/>
              <a:ext cx="1371704" cy="1564396"/>
            </a:xfrm>
            <a:prstGeom prst="rect">
              <a:avLst/>
            </a:prstGeom>
            <a:blipFill rotWithShape="1">
              <a:blip r:embed="rId6">
                <a:alphaModFix/>
              </a:blip>
              <a:stretch>
                <a:fillRect b="6161" l="3" r="3" t="6161"/>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30"/>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7">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Limits of EEG/ERP</a:t>
            </a:r>
            <a:endParaRPr/>
          </a:p>
        </p:txBody>
      </p:sp>
      <p:grpSp>
        <p:nvGrpSpPr>
          <p:cNvPr id="682" name="Google Shape;682;p31"/>
          <p:cNvGrpSpPr/>
          <p:nvPr/>
        </p:nvGrpSpPr>
        <p:grpSpPr>
          <a:xfrm>
            <a:off x="623075" y="1568523"/>
            <a:ext cx="10520026" cy="3654547"/>
            <a:chOff x="4510" y="848857"/>
            <a:chExt cx="10520026" cy="3654547"/>
          </a:xfrm>
        </p:grpSpPr>
        <p:sp>
          <p:nvSpPr>
            <p:cNvPr id="683" name="Google Shape;683;p31"/>
            <p:cNvSpPr/>
            <p:nvPr/>
          </p:nvSpPr>
          <p:spPr>
            <a:xfrm>
              <a:off x="3014974" y="1130915"/>
              <a:ext cx="4833978" cy="1492985"/>
            </a:xfrm>
            <a:prstGeom prst="rect">
              <a:avLst/>
            </a:prstGeom>
            <a:solidFill>
              <a:schemeClr val="lt1">
                <a:alpha val="40000"/>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1"/>
            <p:cNvSpPr txBox="1"/>
            <p:nvPr/>
          </p:nvSpPr>
          <p:spPr>
            <a:xfrm>
              <a:off x="3014974" y="1130915"/>
              <a:ext cx="4833978" cy="1492985"/>
            </a:xfrm>
            <a:prstGeom prst="rect">
              <a:avLst/>
            </a:prstGeom>
            <a:noFill/>
            <a:ln>
              <a:noFill/>
            </a:ln>
          </p:spPr>
          <p:txBody>
            <a:bodyPr anchorCtr="0" anchor="ctr" bIns="106675" lIns="101122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Poor Spatial Resolution</a:t>
              </a:r>
              <a:endParaRPr/>
            </a:p>
          </p:txBody>
        </p:sp>
        <p:sp>
          <p:nvSpPr>
            <p:cNvPr id="685" name="Google Shape;685;p31"/>
            <p:cNvSpPr/>
            <p:nvPr/>
          </p:nvSpPr>
          <p:spPr>
            <a:xfrm>
              <a:off x="2665452" y="848857"/>
              <a:ext cx="1373143" cy="1567635"/>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a:off x="350489" y="3010419"/>
              <a:ext cx="4777555" cy="1492985"/>
            </a:xfrm>
            <a:prstGeom prst="rect">
              <a:avLst/>
            </a:prstGeom>
            <a:solidFill>
              <a:schemeClr val="lt1">
                <a:alpha val="40000"/>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txBox="1"/>
            <p:nvPr/>
          </p:nvSpPr>
          <p:spPr>
            <a:xfrm>
              <a:off x="350489" y="3010419"/>
              <a:ext cx="4777555" cy="1492985"/>
            </a:xfrm>
            <a:prstGeom prst="rect">
              <a:avLst/>
            </a:prstGeom>
            <a:noFill/>
            <a:ln>
              <a:noFill/>
            </a:ln>
          </p:spPr>
          <p:txBody>
            <a:bodyPr anchorCtr="0" anchor="ctr" bIns="106675" lIns="101122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Limited measurement of non-cortical regions</a:t>
              </a:r>
              <a:endParaRPr/>
            </a:p>
          </p:txBody>
        </p:sp>
        <p:sp>
          <p:nvSpPr>
            <p:cNvPr id="688" name="Google Shape;688;p31"/>
            <p:cNvSpPr/>
            <p:nvPr/>
          </p:nvSpPr>
          <p:spPr>
            <a:xfrm>
              <a:off x="4510" y="2794765"/>
              <a:ext cx="1338917" cy="1567635"/>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5746981" y="3010419"/>
              <a:ext cx="4777555" cy="1492985"/>
            </a:xfrm>
            <a:prstGeom prst="rect">
              <a:avLst/>
            </a:prstGeom>
            <a:solidFill>
              <a:schemeClr val="lt1">
                <a:alpha val="40000"/>
              </a:schemeClr>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txBox="1"/>
            <p:nvPr/>
          </p:nvSpPr>
          <p:spPr>
            <a:xfrm>
              <a:off x="5746981" y="3010419"/>
              <a:ext cx="4777555" cy="1492985"/>
            </a:xfrm>
            <a:prstGeom prst="rect">
              <a:avLst/>
            </a:prstGeom>
            <a:noFill/>
            <a:ln>
              <a:noFill/>
            </a:ln>
          </p:spPr>
          <p:txBody>
            <a:bodyPr anchorCtr="0" anchor="ctr" bIns="106675" lIns="1011225" spcFirstLastPara="1" rIns="106675" wrap="square" tIns="106675">
              <a:noAutofit/>
            </a:bodyPr>
            <a:lstStyle/>
            <a:p>
              <a:pPr indent="0" lvl="0" marL="0" marR="0" rtl="0" algn="ctr">
                <a:lnSpc>
                  <a:spcPct val="9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Signals Can Cancel Each Other</a:t>
              </a:r>
              <a:endParaRPr/>
            </a:p>
          </p:txBody>
        </p:sp>
        <p:sp>
          <p:nvSpPr>
            <p:cNvPr id="691" name="Google Shape;691;p31"/>
            <p:cNvSpPr/>
            <p:nvPr/>
          </p:nvSpPr>
          <p:spPr>
            <a:xfrm>
              <a:off x="5384161" y="2794765"/>
              <a:ext cx="1372600" cy="1567635"/>
            </a:xfrm>
            <a:prstGeom prst="rect">
              <a:avLst/>
            </a:prstGeom>
            <a:blipFill rotWithShape="1">
              <a:blip r:embed="rId5">
                <a:alphaModFix/>
              </a:blip>
              <a:stretch>
                <a:fillRect b="3238" l="0" r="0" t="3238"/>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2" name="Google Shape;692;p31"/>
          <p:cNvPicPr preferRelativeResize="0"/>
          <p:nvPr/>
        </p:nvPicPr>
        <p:blipFill rotWithShape="1">
          <a:blip r:embed="rId6">
            <a:alphaModFix/>
          </a:blip>
          <a:srcRect b="0" l="0" r="0" t="0"/>
          <a:stretch/>
        </p:blipFill>
        <p:spPr>
          <a:xfrm>
            <a:off x="884389" y="3841316"/>
            <a:ext cx="1028700" cy="152400"/>
          </a:xfrm>
          <a:prstGeom prst="rect">
            <a:avLst/>
          </a:prstGeom>
          <a:noFill/>
          <a:ln>
            <a:noFill/>
          </a:ln>
        </p:spPr>
      </p:pic>
      <p:sp>
        <p:nvSpPr>
          <p:cNvPr id="693" name="Google Shape;693;p31"/>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Adapted fom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7">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Interim summary</a:t>
            </a:r>
            <a:endParaRPr/>
          </a:p>
        </p:txBody>
      </p:sp>
      <p:sp>
        <p:nvSpPr>
          <p:cNvPr id="699" name="Google Shape;699;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514350" lvl="0" marL="514350" rtl="0" algn="l">
              <a:lnSpc>
                <a:spcPct val="90000"/>
              </a:lnSpc>
              <a:spcBef>
                <a:spcPts val="0"/>
              </a:spcBef>
              <a:spcAft>
                <a:spcPts val="0"/>
              </a:spcAft>
              <a:buClr>
                <a:schemeClr val="dk1"/>
              </a:buClr>
              <a:buSzPct val="100000"/>
              <a:buFont typeface="Calibri"/>
              <a:buAutoNum type="arabicPeriod"/>
            </a:pPr>
            <a:r>
              <a:rPr lang="en-US"/>
              <a:t>We are interested in isolating EEG activity associated with a given event (stimulus, response, context) of interest</a:t>
            </a:r>
            <a:endParaRPr/>
          </a:p>
          <a:p>
            <a:pPr indent="-376555" lvl="0" marL="514350" rtl="0" algn="l">
              <a:lnSpc>
                <a:spcPct val="90000"/>
              </a:lnSpc>
              <a:spcBef>
                <a:spcPts val="1000"/>
              </a:spcBef>
              <a:spcAft>
                <a:spcPts val="0"/>
              </a:spcAft>
              <a:buClr>
                <a:schemeClr val="dk1"/>
              </a:buClr>
              <a:buSzPct val="100000"/>
              <a:buFont typeface="Calibri"/>
              <a:buNone/>
            </a:pPr>
            <a:r>
              <a:t/>
            </a:r>
            <a:endParaRPr/>
          </a:p>
          <a:p>
            <a:pPr indent="-514350" lvl="0" marL="514350" rtl="0" algn="l">
              <a:lnSpc>
                <a:spcPct val="90000"/>
              </a:lnSpc>
              <a:spcBef>
                <a:spcPts val="1000"/>
              </a:spcBef>
              <a:spcAft>
                <a:spcPts val="0"/>
              </a:spcAft>
              <a:buClr>
                <a:schemeClr val="dk1"/>
              </a:buClr>
              <a:buSzPct val="100000"/>
              <a:buFont typeface="Calibri"/>
              <a:buAutoNum type="arabicPeriod"/>
            </a:pPr>
            <a:r>
              <a:rPr lang="en-US"/>
              <a:t>While a single presentation of an event will produce a corresponding EEG response, the signal-to-noise ratio is far too low to reliably measure.</a:t>
            </a:r>
            <a:endParaRPr/>
          </a:p>
          <a:p>
            <a:pPr indent="-376555" lvl="0" marL="514350" rtl="0" algn="l">
              <a:lnSpc>
                <a:spcPct val="90000"/>
              </a:lnSpc>
              <a:spcBef>
                <a:spcPts val="1000"/>
              </a:spcBef>
              <a:spcAft>
                <a:spcPts val="0"/>
              </a:spcAft>
              <a:buClr>
                <a:schemeClr val="dk1"/>
              </a:buClr>
              <a:buSzPct val="100000"/>
              <a:buFont typeface="Calibri"/>
              <a:buNone/>
            </a:pPr>
            <a:r>
              <a:t/>
            </a:r>
            <a:endParaRPr/>
          </a:p>
          <a:p>
            <a:pPr indent="-514350" lvl="0" marL="514350" rtl="0" algn="l">
              <a:lnSpc>
                <a:spcPct val="90000"/>
              </a:lnSpc>
              <a:spcBef>
                <a:spcPts val="1000"/>
              </a:spcBef>
              <a:spcAft>
                <a:spcPts val="0"/>
              </a:spcAft>
              <a:buClr>
                <a:schemeClr val="dk1"/>
              </a:buClr>
              <a:buSzPct val="100000"/>
              <a:buFont typeface="Calibri"/>
              <a:buAutoNum type="arabicPeriod"/>
            </a:pPr>
            <a:r>
              <a:rPr lang="en-US"/>
              <a:t>We typically repeat events of interest, and average EEG data together across trials to isolate event-related potentials (ERPs)</a:t>
            </a:r>
            <a:endParaRPr/>
          </a:p>
          <a:p>
            <a:pPr indent="-376555" lvl="0" marL="514350" rtl="0" algn="l">
              <a:lnSpc>
                <a:spcPct val="90000"/>
              </a:lnSpc>
              <a:spcBef>
                <a:spcPts val="1000"/>
              </a:spcBef>
              <a:spcAft>
                <a:spcPts val="0"/>
              </a:spcAft>
              <a:buClr>
                <a:schemeClr val="dk1"/>
              </a:buClr>
              <a:buSzPct val="100000"/>
              <a:buFont typeface="Calibri"/>
              <a:buNone/>
            </a:pPr>
            <a:r>
              <a:t/>
            </a:r>
            <a:endParaRPr/>
          </a:p>
          <a:p>
            <a:pPr indent="-514350" lvl="0" marL="514350" rtl="0" algn="l">
              <a:lnSpc>
                <a:spcPct val="90000"/>
              </a:lnSpc>
              <a:spcBef>
                <a:spcPts val="1000"/>
              </a:spcBef>
              <a:spcAft>
                <a:spcPts val="0"/>
              </a:spcAft>
              <a:buClr>
                <a:schemeClr val="dk1"/>
              </a:buClr>
              <a:buSzPct val="100000"/>
              <a:buFont typeface="Calibri"/>
              <a:buAutoNum type="arabicPeriod"/>
            </a:pPr>
            <a:r>
              <a:rPr lang="en-US"/>
              <a:t>Pros of EEG: direct neural measure, high temporal precision, inexpensive (relatively), non-invasive and well-tolerated across development</a:t>
            </a:r>
            <a:endParaRPr/>
          </a:p>
          <a:p>
            <a:pPr indent="-376555" lvl="0" marL="514350" rtl="0" algn="l">
              <a:lnSpc>
                <a:spcPct val="90000"/>
              </a:lnSpc>
              <a:spcBef>
                <a:spcPts val="1000"/>
              </a:spcBef>
              <a:spcAft>
                <a:spcPts val="0"/>
              </a:spcAft>
              <a:buClr>
                <a:schemeClr val="dk1"/>
              </a:buClr>
              <a:buSzPct val="100000"/>
              <a:buFont typeface="Calibri"/>
              <a:buNone/>
            </a:pPr>
            <a:r>
              <a:t/>
            </a:r>
            <a:endParaRPr/>
          </a:p>
          <a:p>
            <a:pPr indent="-514350" lvl="0" marL="514350" rtl="0" algn="l">
              <a:lnSpc>
                <a:spcPct val="90000"/>
              </a:lnSpc>
              <a:spcBef>
                <a:spcPts val="1000"/>
              </a:spcBef>
              <a:spcAft>
                <a:spcPts val="0"/>
              </a:spcAft>
              <a:buClr>
                <a:schemeClr val="dk1"/>
              </a:buClr>
              <a:buSzPct val="100000"/>
              <a:buFont typeface="Calibri"/>
              <a:buAutoNum type="arabicPeriod"/>
            </a:pPr>
            <a:r>
              <a:rPr lang="en-US"/>
              <a:t>Cons of EEG: poor spatial resolution, activity mainly arises from cortex only, </a:t>
            </a:r>
            <a:endParaRPr/>
          </a:p>
          <a:p>
            <a:pPr indent="-376555" lvl="0" marL="514350" rtl="0" algn="l">
              <a:lnSpc>
                <a:spcPct val="90000"/>
              </a:lnSpc>
              <a:spcBef>
                <a:spcPts val="1000"/>
              </a:spcBef>
              <a:spcAft>
                <a:spcPts val="0"/>
              </a:spcAft>
              <a:buClr>
                <a:schemeClr val="dk1"/>
              </a:buClr>
              <a:buSzPct val="100000"/>
              <a:buFont typeface="Calibri"/>
              <a:buNone/>
            </a:pPr>
            <a:r>
              <a:t/>
            </a:r>
            <a:endParaRPr/>
          </a:p>
          <a:p>
            <a:pPr indent="-376555" lvl="0" marL="514350" rtl="0" algn="l">
              <a:lnSpc>
                <a:spcPct val="90000"/>
              </a:lnSpc>
              <a:spcBef>
                <a:spcPts val="1000"/>
              </a:spcBef>
              <a:spcAft>
                <a:spcPts val="0"/>
              </a:spcAft>
              <a:buClr>
                <a:schemeClr val="dk1"/>
              </a:buClr>
              <a:buSzPct val="100000"/>
              <a:buFont typeface="Calibri"/>
              <a:buNone/>
            </a:pPr>
            <a:r>
              <a:t/>
            </a:r>
            <a:endParaRPr/>
          </a:p>
          <a:p>
            <a:pPr indent="-376555" lvl="0" marL="514350" rtl="0" algn="l">
              <a:lnSpc>
                <a:spcPct val="90000"/>
              </a:lnSpc>
              <a:spcBef>
                <a:spcPts val="1000"/>
              </a:spcBef>
              <a:spcAft>
                <a:spcPts val="0"/>
              </a:spcAft>
              <a:buClr>
                <a:schemeClr val="dk1"/>
              </a:buClr>
              <a:buSzPct val="100000"/>
              <a:buFont typeface="Calibri"/>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3"/>
          <p:cNvSpPr txBox="1"/>
          <p:nvPr>
            <p:ph type="title"/>
          </p:nvPr>
        </p:nvSpPr>
        <p:spPr>
          <a:xfrm>
            <a:off x="2662947" y="2766218"/>
            <a:ext cx="6866106"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Digging deeper into what EEG is and how it is measured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34"/>
          <p:cNvPicPr preferRelativeResize="0"/>
          <p:nvPr/>
        </p:nvPicPr>
        <p:blipFill rotWithShape="1">
          <a:blip r:embed="rId3">
            <a:alphaModFix/>
          </a:blip>
          <a:srcRect b="0" l="0" r="0" t="0"/>
          <a:stretch/>
        </p:blipFill>
        <p:spPr>
          <a:xfrm>
            <a:off x="6937375" y="2490422"/>
            <a:ext cx="4050066" cy="3332162"/>
          </a:xfrm>
          <a:prstGeom prst="rect">
            <a:avLst/>
          </a:prstGeom>
          <a:noFill/>
          <a:ln>
            <a:noFill/>
          </a:ln>
        </p:spPr>
      </p:pic>
      <p:sp>
        <p:nvSpPr>
          <p:cNvPr id="711" name="Google Shape;711;p34"/>
          <p:cNvSpPr txBox="1"/>
          <p:nvPr>
            <p:ph type="title"/>
          </p:nvPr>
        </p:nvSpPr>
        <p:spPr>
          <a:xfrm>
            <a:off x="513184" y="46038"/>
            <a:ext cx="1058091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A3F2"/>
              </a:buClr>
              <a:buSzPts val="4320"/>
              <a:buFont typeface="Microsoft JhengHei"/>
              <a:buNone/>
            </a:pPr>
            <a:r>
              <a:rPr lang="en-US" sz="4320"/>
              <a:t>ELECTROENCEPHALOGRAPHY (EEG)</a:t>
            </a:r>
            <a:endParaRPr/>
          </a:p>
        </p:txBody>
      </p:sp>
      <p:pic>
        <p:nvPicPr>
          <p:cNvPr id="712" name="Google Shape;712;p34"/>
          <p:cNvPicPr preferRelativeResize="0"/>
          <p:nvPr/>
        </p:nvPicPr>
        <p:blipFill rotWithShape="1">
          <a:blip r:embed="rId4">
            <a:alphaModFix/>
          </a:blip>
          <a:srcRect b="0" l="0" r="0" t="0"/>
          <a:stretch/>
        </p:blipFill>
        <p:spPr>
          <a:xfrm>
            <a:off x="7102475" y="2647585"/>
            <a:ext cx="3695700" cy="2325231"/>
          </a:xfrm>
          <a:prstGeom prst="rect">
            <a:avLst/>
          </a:prstGeom>
          <a:noFill/>
          <a:ln>
            <a:noFill/>
          </a:ln>
        </p:spPr>
      </p:pic>
      <p:sp>
        <p:nvSpPr>
          <p:cNvPr id="713" name="Google Shape;713;p34"/>
          <p:cNvSpPr/>
          <p:nvPr/>
        </p:nvSpPr>
        <p:spPr>
          <a:xfrm>
            <a:off x="7092840" y="2639538"/>
            <a:ext cx="3721100" cy="2325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cxnSp>
        <p:nvCxnSpPr>
          <p:cNvPr id="714" name="Google Shape;714;p34"/>
          <p:cNvCxnSpPr/>
          <p:nvPr/>
        </p:nvCxnSpPr>
        <p:spPr>
          <a:xfrm>
            <a:off x="10923941" y="2520584"/>
            <a:ext cx="0" cy="2578100"/>
          </a:xfrm>
          <a:prstGeom prst="straightConnector1">
            <a:avLst/>
          </a:prstGeom>
          <a:noFill/>
          <a:ln cap="flat" cmpd="sng" w="133350">
            <a:solidFill>
              <a:srgbClr val="262626"/>
            </a:solidFill>
            <a:prstDash val="solid"/>
            <a:miter lim="800000"/>
            <a:headEnd len="sm" w="sm" type="none"/>
            <a:tailEnd len="sm" w="sm" type="none"/>
          </a:ln>
        </p:spPr>
      </p:cxnSp>
      <p:sp>
        <p:nvSpPr>
          <p:cNvPr id="715" name="Google Shape;715;p34"/>
          <p:cNvSpPr txBox="1"/>
          <p:nvPr/>
        </p:nvSpPr>
        <p:spPr>
          <a:xfrm>
            <a:off x="438539" y="1219201"/>
            <a:ext cx="10229461" cy="83099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EEG is a </a:t>
            </a:r>
            <a:r>
              <a:rPr b="1" lang="en-US" sz="2400">
                <a:solidFill>
                  <a:schemeClr val="dk1"/>
                </a:solidFill>
                <a:latin typeface="Calibri"/>
                <a:ea typeface="Calibri"/>
                <a:cs typeface="Calibri"/>
                <a:sym typeface="Calibri"/>
              </a:rPr>
              <a:t>non-invasive</a:t>
            </a: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direct</a:t>
            </a:r>
            <a:r>
              <a:rPr lang="en-US" sz="2400">
                <a:solidFill>
                  <a:schemeClr val="dk1"/>
                </a:solidFill>
                <a:latin typeface="Calibri"/>
                <a:ea typeface="Calibri"/>
                <a:cs typeface="Calibri"/>
                <a:sym typeface="Calibri"/>
              </a:rPr>
              <a:t> and </a:t>
            </a:r>
            <a:r>
              <a:rPr b="1" lang="en-US" sz="2400">
                <a:solidFill>
                  <a:schemeClr val="dk1"/>
                </a:solidFill>
                <a:latin typeface="Calibri"/>
                <a:ea typeface="Calibri"/>
                <a:cs typeface="Calibri"/>
                <a:sym typeface="Calibri"/>
              </a:rPr>
              <a:t>continuous</a:t>
            </a:r>
            <a:r>
              <a:rPr lang="en-US" sz="2400">
                <a:solidFill>
                  <a:schemeClr val="dk1"/>
                </a:solidFill>
                <a:latin typeface="Calibri"/>
                <a:ea typeface="Calibri"/>
                <a:cs typeface="Calibri"/>
                <a:sym typeface="Calibri"/>
              </a:rPr>
              <a:t> measure of the changes in electrical potentials </a:t>
            </a:r>
            <a:r>
              <a:rPr b="1" lang="en-US" sz="2400">
                <a:solidFill>
                  <a:schemeClr val="dk1"/>
                </a:solidFill>
                <a:latin typeface="Calibri"/>
                <a:ea typeface="Calibri"/>
                <a:cs typeface="Calibri"/>
                <a:sym typeface="Calibri"/>
              </a:rPr>
              <a:t>at the scalp </a:t>
            </a:r>
            <a:r>
              <a:rPr lang="en-US" sz="2400">
                <a:solidFill>
                  <a:schemeClr val="dk1"/>
                </a:solidFill>
                <a:latin typeface="Calibri"/>
                <a:ea typeface="Calibri"/>
                <a:cs typeface="Calibri"/>
                <a:sym typeface="Calibri"/>
              </a:rPr>
              <a:t>produced by neural activity in </a:t>
            </a:r>
            <a:r>
              <a:rPr b="1" lang="en-US" sz="2400">
                <a:solidFill>
                  <a:schemeClr val="dk1"/>
                </a:solidFill>
                <a:latin typeface="Calibri"/>
                <a:ea typeface="Calibri"/>
                <a:cs typeface="Calibri"/>
                <a:sym typeface="Calibri"/>
              </a:rPr>
              <a:t>REAL time</a:t>
            </a:r>
            <a:r>
              <a:rPr lang="en-US" sz="24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716" name="Google Shape;716;p34"/>
          <p:cNvSpPr txBox="1"/>
          <p:nvPr/>
        </p:nvSpPr>
        <p:spPr>
          <a:xfrm>
            <a:off x="4772506" y="5822584"/>
            <a:ext cx="168469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BFBFBF"/>
              </a:buClr>
              <a:buSzPts val="1200"/>
              <a:buFont typeface="Calibri"/>
              <a:buNone/>
            </a:pPr>
            <a:r>
              <a:rPr lang="en-US" sz="1200">
                <a:solidFill>
                  <a:srgbClr val="BFBFBF"/>
                </a:solidFill>
                <a:latin typeface="Calibri"/>
                <a:ea typeface="Calibri"/>
                <a:cs typeface="Calibri"/>
                <a:sym typeface="Calibri"/>
              </a:rPr>
              <a:t>Brain Vision EEG System</a:t>
            </a:r>
            <a:endParaRPr sz="1800">
              <a:solidFill>
                <a:schemeClr val="dk1"/>
              </a:solidFill>
              <a:latin typeface="Calibri"/>
              <a:ea typeface="Calibri"/>
              <a:cs typeface="Calibri"/>
              <a:sym typeface="Calibri"/>
            </a:endParaRPr>
          </a:p>
        </p:txBody>
      </p:sp>
      <p:sp>
        <p:nvSpPr>
          <p:cNvPr id="717" name="Google Shape;717;p34"/>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Adapted 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5">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pic>
        <p:nvPicPr>
          <p:cNvPr id="718" name="Google Shape;718;p34"/>
          <p:cNvPicPr preferRelativeResize="0"/>
          <p:nvPr/>
        </p:nvPicPr>
        <p:blipFill rotWithShape="1">
          <a:blip r:embed="rId6">
            <a:alphaModFix/>
          </a:blip>
          <a:srcRect b="0" l="0" r="0" t="0"/>
          <a:stretch/>
        </p:blipFill>
        <p:spPr>
          <a:xfrm>
            <a:off x="1666347" y="2490422"/>
            <a:ext cx="3677925" cy="31466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0"/>
                                        <p:tgtEl>
                                          <p:spTgt spid="713"/>
                                        </p:tgtEl>
                                      </p:cBhvr>
                                    </p:animEffect>
                                    <p:set>
                                      <p:cBhvr>
                                        <p:cTn dur="1" fill="hold">
                                          <p:stCondLst>
                                            <p:cond delay="5000"/>
                                          </p:stCondLst>
                                        </p:cTn>
                                        <p:tgtEl>
                                          <p:spTgt spid="71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grpSp>
        <p:nvGrpSpPr>
          <p:cNvPr id="724" name="Google Shape;724;p35"/>
          <p:cNvGrpSpPr/>
          <p:nvPr/>
        </p:nvGrpSpPr>
        <p:grpSpPr>
          <a:xfrm>
            <a:off x="417237" y="570414"/>
            <a:ext cx="11470256" cy="4193213"/>
            <a:chOff x="-10512" y="296877"/>
            <a:chExt cx="11470256" cy="4193213"/>
          </a:xfrm>
        </p:grpSpPr>
        <p:sp>
          <p:nvSpPr>
            <p:cNvPr id="725" name="Google Shape;725;p35"/>
            <p:cNvSpPr/>
            <p:nvPr/>
          </p:nvSpPr>
          <p:spPr>
            <a:xfrm rot="5400000">
              <a:off x="411045" y="2199565"/>
              <a:ext cx="1269791" cy="2112905"/>
            </a:xfrm>
            <a:prstGeom prst="corner">
              <a:avLst>
                <a:gd fmla="val 16120" name="adj1"/>
                <a:gd fmla="val 16110" name="adj2"/>
              </a:avLst>
            </a:prstGeom>
            <a:solidFill>
              <a:schemeClr val="accent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211382" y="2818018"/>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txBox="1"/>
            <p:nvPr/>
          </p:nvSpPr>
          <p:spPr>
            <a:xfrm>
              <a:off x="211382" y="2818018"/>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Postsynaptic</a:t>
              </a:r>
              <a:endParaRPr/>
            </a:p>
            <a:p>
              <a:pPr indent="0" lvl="0" marL="0" marR="0" rtl="0" algn="l">
                <a:lnSpc>
                  <a:spcPct val="90000"/>
                </a:lnSpc>
                <a:spcBef>
                  <a:spcPts val="63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Potentials</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Affect local ion concentrations surrounding the cell</a:t>
              </a:r>
              <a:endParaRPr/>
            </a:p>
          </p:txBody>
        </p:sp>
        <p:sp>
          <p:nvSpPr>
            <p:cNvPr id="728" name="Google Shape;728;p35"/>
            <p:cNvSpPr/>
            <p:nvPr/>
          </p:nvSpPr>
          <p:spPr>
            <a:xfrm>
              <a:off x="1759011" y="2031160"/>
              <a:ext cx="359913" cy="359913"/>
            </a:xfrm>
            <a:prstGeom prst="triangle">
              <a:avLst>
                <a:gd fmla="val 100000" name="adj"/>
              </a:avLst>
            </a:prstGeom>
            <a:solidFill>
              <a:srgbClr val="E2F90B"/>
            </a:solidFill>
            <a:ln cap="flat" cmpd="sng" w="12700">
              <a:solidFill>
                <a:srgbClr val="E2F90B"/>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rot="5400000">
              <a:off x="2758547" y="1608866"/>
              <a:ext cx="1269791" cy="2112905"/>
            </a:xfrm>
            <a:prstGeom prst="corner">
              <a:avLst>
                <a:gd fmla="val 16120" name="adj1"/>
                <a:gd fmla="val 16110" name="adj2"/>
              </a:avLst>
            </a:prstGeom>
            <a:solidFill>
              <a:srgbClr val="93F316"/>
            </a:solidFill>
            <a:ln cap="flat" cmpd="sng" w="12700">
              <a:solidFill>
                <a:srgbClr val="93F31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2546587" y="2240169"/>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txBox="1"/>
            <p:nvPr/>
          </p:nvSpPr>
          <p:spPr>
            <a:xfrm>
              <a:off x="2546587" y="2240169"/>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Dipoles</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A difference of charge between two parts of the neuron</a:t>
              </a:r>
              <a:endParaRPr/>
            </a:p>
          </p:txBody>
        </p:sp>
        <p:sp>
          <p:nvSpPr>
            <p:cNvPr id="732" name="Google Shape;732;p35"/>
            <p:cNvSpPr/>
            <p:nvPr/>
          </p:nvSpPr>
          <p:spPr>
            <a:xfrm>
              <a:off x="4094216" y="1453311"/>
              <a:ext cx="359913" cy="359913"/>
            </a:xfrm>
            <a:prstGeom prst="triangle">
              <a:avLst>
                <a:gd fmla="val 100000" name="adj"/>
              </a:avLst>
            </a:prstGeom>
            <a:solidFill>
              <a:srgbClr val="50ED23"/>
            </a:solidFill>
            <a:ln cap="flat" cmpd="sng" w="12700">
              <a:solidFill>
                <a:srgbClr val="50ED2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rot="5400000">
              <a:off x="5093752" y="1031017"/>
              <a:ext cx="1269791" cy="2112905"/>
            </a:xfrm>
            <a:prstGeom prst="corner">
              <a:avLst>
                <a:gd fmla="val 16120" name="adj1"/>
                <a:gd fmla="val 16110" name="adj2"/>
              </a:avLst>
            </a:prstGeom>
            <a:solidFill>
              <a:srgbClr val="2EE844"/>
            </a:solidFill>
            <a:ln cap="flat" cmpd="sng" w="12700">
              <a:solidFill>
                <a:srgbClr val="2EE84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4881792" y="1662320"/>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txBox="1"/>
            <p:nvPr/>
          </p:nvSpPr>
          <p:spPr>
            <a:xfrm>
              <a:off x="4881792" y="1662320"/>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Summation</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Synchronous dipoles from aligned  neurons summate</a:t>
              </a:r>
              <a:endParaRPr/>
            </a:p>
          </p:txBody>
        </p:sp>
        <p:sp>
          <p:nvSpPr>
            <p:cNvPr id="736" name="Google Shape;736;p35"/>
            <p:cNvSpPr/>
            <p:nvPr/>
          </p:nvSpPr>
          <p:spPr>
            <a:xfrm>
              <a:off x="6429421" y="875463"/>
              <a:ext cx="359913" cy="359913"/>
            </a:xfrm>
            <a:prstGeom prst="triangle">
              <a:avLst>
                <a:gd fmla="val 100000" name="adj"/>
              </a:avLst>
            </a:prstGeom>
            <a:solidFill>
              <a:srgbClr val="3AE286"/>
            </a:solidFill>
            <a:ln cap="flat" cmpd="sng" w="12700">
              <a:solidFill>
                <a:srgbClr val="3AE28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rot="5400000">
              <a:off x="7428957" y="453168"/>
              <a:ext cx="1269791" cy="2112905"/>
            </a:xfrm>
            <a:prstGeom prst="corner">
              <a:avLst>
                <a:gd fmla="val 16120" name="adj1"/>
                <a:gd fmla="val 16110" name="adj2"/>
              </a:avLst>
            </a:prstGeom>
            <a:solidFill>
              <a:srgbClr val="44DEBE"/>
            </a:solidFill>
            <a:ln cap="flat" cmpd="sng" w="12700">
              <a:solidFill>
                <a:srgbClr val="44DEB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7216997" y="1084472"/>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txBox="1"/>
            <p:nvPr/>
          </p:nvSpPr>
          <p:spPr>
            <a:xfrm>
              <a:off x="7216997" y="1084472"/>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Scalp Distribution</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Dipole potentials spread to scalp</a:t>
              </a:r>
              <a:endParaRPr/>
            </a:p>
          </p:txBody>
        </p:sp>
        <p:sp>
          <p:nvSpPr>
            <p:cNvPr id="740" name="Google Shape;740;p35"/>
            <p:cNvSpPr/>
            <p:nvPr/>
          </p:nvSpPr>
          <p:spPr>
            <a:xfrm>
              <a:off x="8764626" y="297614"/>
              <a:ext cx="359913" cy="359913"/>
            </a:xfrm>
            <a:prstGeom prst="triangle">
              <a:avLst>
                <a:gd fmla="val 100000" name="adj"/>
              </a:avLst>
            </a:prstGeom>
            <a:solidFill>
              <a:srgbClr val="4FC5D9"/>
            </a:solidFill>
            <a:ln cap="flat" cmpd="sng" w="12700">
              <a:solidFill>
                <a:srgbClr val="4FC5D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rot="5400000">
              <a:off x="9764162" y="-124680"/>
              <a:ext cx="1269791" cy="2112905"/>
            </a:xfrm>
            <a:prstGeom prst="corner">
              <a:avLst>
                <a:gd fmla="val 16120" name="adj1"/>
                <a:gd fmla="val 16110" name="adj2"/>
              </a:avLst>
            </a:prstGeom>
            <a:solidFill>
              <a:srgbClr val="5999D5"/>
            </a:solidFill>
            <a:ln cap="flat" cmpd="sng" w="12700">
              <a:solidFill>
                <a:srgbClr val="5999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9552202" y="506623"/>
              <a:ext cx="1907542" cy="16720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txBox="1"/>
            <p:nvPr/>
          </p:nvSpPr>
          <p:spPr>
            <a:xfrm>
              <a:off x="9552202" y="506623"/>
              <a:ext cx="1907542" cy="1672072"/>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EEG Waveforms</a:t>
              </a:r>
              <a:endParaRPr/>
            </a:p>
            <a:p>
              <a:pPr indent="-114300" lvl="1" marL="114300" marR="0" rtl="0" algn="l">
                <a:lnSpc>
                  <a:spcPct val="90000"/>
                </a:lnSpc>
                <a:spcBef>
                  <a:spcPts val="630"/>
                </a:spcBef>
                <a:spcAft>
                  <a:spcPts val="0"/>
                </a:spcAft>
                <a:buClr>
                  <a:schemeClr val="dk1"/>
                </a:buClr>
                <a:buSzPts val="1400"/>
                <a:buFont typeface="Calibri"/>
                <a:buChar char="•"/>
              </a:pPr>
              <a:r>
                <a:rPr b="0" i="0" lang="en-US" sz="1400" u="none" cap="none" strike="noStrike">
                  <a:solidFill>
                    <a:schemeClr val="dk1"/>
                  </a:solidFill>
                  <a:latin typeface="Calibri"/>
                  <a:ea typeface="Calibri"/>
                  <a:cs typeface="Calibri"/>
                  <a:sym typeface="Calibri"/>
                </a:rPr>
                <a:t>Electrodes measure changes in scalp voltage over time</a:t>
              </a:r>
              <a:endParaRPr/>
            </a:p>
          </p:txBody>
        </p:sp>
      </p:grpSp>
      <p:sp>
        <p:nvSpPr>
          <p:cNvPr id="744" name="Google Shape;744;p35"/>
          <p:cNvSpPr/>
          <p:nvPr/>
        </p:nvSpPr>
        <p:spPr>
          <a:xfrm>
            <a:off x="6027171" y="3241935"/>
            <a:ext cx="223138"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350"/>
              <a:buFont typeface="Calibri"/>
              <a:buNone/>
            </a:pPr>
            <a:r>
              <a:rPr lang="en-US" sz="135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745" name="Google Shape;745;p35"/>
          <p:cNvSpPr txBox="1"/>
          <p:nvPr>
            <p:ph type="title"/>
          </p:nvPr>
        </p:nvSpPr>
        <p:spPr>
          <a:xfrm>
            <a:off x="1028369" y="125293"/>
            <a:ext cx="9720312" cy="110486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EA3F2"/>
              </a:buClr>
              <a:buSzPts val="2000"/>
              <a:buFont typeface="Microsoft JhengHei"/>
              <a:buNone/>
            </a:pPr>
            <a:r>
              <a:rPr lang="en-US" sz="3600"/>
              <a:t>Where does the EEG </a:t>
            </a:r>
            <a:br>
              <a:rPr lang="en-US" sz="3600"/>
            </a:br>
            <a:r>
              <a:rPr lang="en-US" sz="3600"/>
              <a:t>Signal Come From?</a:t>
            </a:r>
            <a:endParaRPr sz="3600"/>
          </a:p>
        </p:txBody>
      </p:sp>
      <p:sp>
        <p:nvSpPr>
          <p:cNvPr id="746" name="Google Shape;746;p35"/>
          <p:cNvSpPr/>
          <p:nvPr/>
        </p:nvSpPr>
        <p:spPr>
          <a:xfrm>
            <a:off x="6027171" y="3241935"/>
            <a:ext cx="223138"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350"/>
              <a:buFont typeface="Calibri"/>
              <a:buNone/>
            </a:pPr>
            <a:r>
              <a:rPr lang="en-US" sz="1350">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747" name="Google Shape;747;p35"/>
          <p:cNvPicPr preferRelativeResize="0"/>
          <p:nvPr/>
        </p:nvPicPr>
        <p:blipFill rotWithShape="1">
          <a:blip r:embed="rId3">
            <a:alphaModFix/>
          </a:blip>
          <a:srcRect b="0" l="0" r="0" t="0"/>
          <a:stretch/>
        </p:blipFill>
        <p:spPr>
          <a:xfrm>
            <a:off x="2909828" y="3542017"/>
            <a:ext cx="1760476" cy="2906377"/>
          </a:xfrm>
          <a:prstGeom prst="rect">
            <a:avLst/>
          </a:prstGeom>
          <a:noFill/>
          <a:ln>
            <a:noFill/>
          </a:ln>
        </p:spPr>
      </p:pic>
      <p:pic>
        <p:nvPicPr>
          <p:cNvPr id="748" name="Google Shape;748;p35"/>
          <p:cNvPicPr preferRelativeResize="0"/>
          <p:nvPr/>
        </p:nvPicPr>
        <p:blipFill rotWithShape="1">
          <a:blip r:embed="rId4">
            <a:alphaModFix/>
          </a:blip>
          <a:srcRect b="0" l="0" r="0" t="0"/>
          <a:stretch/>
        </p:blipFill>
        <p:spPr>
          <a:xfrm>
            <a:off x="5244696" y="3341137"/>
            <a:ext cx="2083399" cy="2155588"/>
          </a:xfrm>
          <a:prstGeom prst="rect">
            <a:avLst/>
          </a:prstGeom>
          <a:noFill/>
          <a:ln>
            <a:noFill/>
          </a:ln>
        </p:spPr>
      </p:pic>
      <p:grpSp>
        <p:nvGrpSpPr>
          <p:cNvPr id="749" name="Google Shape;749;p35"/>
          <p:cNvGrpSpPr/>
          <p:nvPr/>
        </p:nvGrpSpPr>
        <p:grpSpPr>
          <a:xfrm>
            <a:off x="9956164" y="2036456"/>
            <a:ext cx="2091613" cy="1794123"/>
            <a:chOff x="9956164" y="2036456"/>
            <a:chExt cx="2091613" cy="1794123"/>
          </a:xfrm>
        </p:grpSpPr>
        <p:graphicFrame>
          <p:nvGraphicFramePr>
            <p:cNvPr id="750" name="Google Shape;750;p35"/>
            <p:cNvGraphicFramePr/>
            <p:nvPr/>
          </p:nvGraphicFramePr>
          <p:xfrm>
            <a:off x="9956164" y="2460087"/>
            <a:ext cx="2091613" cy="1370492"/>
          </p:xfrm>
          <a:graphic>
            <a:graphicData uri="http://schemas.openxmlformats.org/drawingml/2006/chart">
              <c:chart r:id="rId5"/>
            </a:graphicData>
          </a:graphic>
        </p:graphicFrame>
        <p:pic>
          <p:nvPicPr>
            <p:cNvPr id="751" name="Google Shape;751;p35"/>
            <p:cNvPicPr preferRelativeResize="0"/>
            <p:nvPr/>
          </p:nvPicPr>
          <p:blipFill rotWithShape="1">
            <a:blip r:embed="rId6">
              <a:alphaModFix/>
            </a:blip>
            <a:srcRect b="0" l="0" r="0" t="0"/>
            <a:stretch/>
          </p:blipFill>
          <p:spPr>
            <a:xfrm>
              <a:off x="10076713" y="2036457"/>
              <a:ext cx="395047" cy="508955"/>
            </a:xfrm>
            <a:prstGeom prst="rect">
              <a:avLst/>
            </a:prstGeom>
            <a:noFill/>
            <a:ln>
              <a:noFill/>
            </a:ln>
          </p:spPr>
        </p:pic>
        <p:pic>
          <p:nvPicPr>
            <p:cNvPr id="752" name="Google Shape;752;p35"/>
            <p:cNvPicPr preferRelativeResize="0"/>
            <p:nvPr/>
          </p:nvPicPr>
          <p:blipFill rotWithShape="1">
            <a:blip r:embed="rId7">
              <a:alphaModFix/>
            </a:blip>
            <a:srcRect b="0" l="0" r="0" t="0"/>
            <a:stretch/>
          </p:blipFill>
          <p:spPr>
            <a:xfrm>
              <a:off x="10560544" y="2036456"/>
              <a:ext cx="403792" cy="508955"/>
            </a:xfrm>
            <a:prstGeom prst="rect">
              <a:avLst/>
            </a:prstGeom>
            <a:noFill/>
            <a:ln>
              <a:noFill/>
            </a:ln>
          </p:spPr>
        </p:pic>
        <p:pic>
          <p:nvPicPr>
            <p:cNvPr id="753" name="Google Shape;753;p35"/>
            <p:cNvPicPr preferRelativeResize="0"/>
            <p:nvPr/>
          </p:nvPicPr>
          <p:blipFill rotWithShape="1">
            <a:blip r:embed="rId6">
              <a:alphaModFix/>
            </a:blip>
            <a:srcRect b="0" l="0" r="0" t="0"/>
            <a:stretch/>
          </p:blipFill>
          <p:spPr>
            <a:xfrm>
              <a:off x="10994435" y="2036456"/>
              <a:ext cx="395047" cy="508955"/>
            </a:xfrm>
            <a:prstGeom prst="rect">
              <a:avLst/>
            </a:prstGeom>
            <a:noFill/>
            <a:ln>
              <a:noFill/>
            </a:ln>
          </p:spPr>
        </p:pic>
        <p:pic>
          <p:nvPicPr>
            <p:cNvPr id="754" name="Google Shape;754;p35"/>
            <p:cNvPicPr preferRelativeResize="0"/>
            <p:nvPr/>
          </p:nvPicPr>
          <p:blipFill rotWithShape="1">
            <a:blip r:embed="rId8">
              <a:alphaModFix/>
            </a:blip>
            <a:srcRect b="0" l="0" r="0" t="0"/>
            <a:stretch/>
          </p:blipFill>
          <p:spPr>
            <a:xfrm>
              <a:off x="11427393" y="2054874"/>
              <a:ext cx="381250" cy="508955"/>
            </a:xfrm>
            <a:prstGeom prst="rect">
              <a:avLst/>
            </a:prstGeom>
            <a:noFill/>
            <a:ln>
              <a:noFill/>
            </a:ln>
          </p:spPr>
        </p:pic>
      </p:grpSp>
      <p:pic>
        <p:nvPicPr>
          <p:cNvPr id="755" name="Google Shape;755;p35"/>
          <p:cNvPicPr preferRelativeResize="0"/>
          <p:nvPr/>
        </p:nvPicPr>
        <p:blipFill rotWithShape="1">
          <a:blip r:embed="rId9">
            <a:alphaModFix/>
          </a:blip>
          <a:srcRect b="0" l="0" r="0" t="0"/>
          <a:stretch/>
        </p:blipFill>
        <p:spPr>
          <a:xfrm>
            <a:off x="218109" y="4363392"/>
            <a:ext cx="2482078" cy="2085002"/>
          </a:xfrm>
          <a:prstGeom prst="rect">
            <a:avLst/>
          </a:prstGeom>
          <a:noFill/>
          <a:ln>
            <a:noFill/>
          </a:ln>
        </p:spPr>
      </p:pic>
      <p:pic>
        <p:nvPicPr>
          <p:cNvPr id="756" name="Google Shape;756;p35"/>
          <p:cNvPicPr preferRelativeResize="0"/>
          <p:nvPr/>
        </p:nvPicPr>
        <p:blipFill rotWithShape="1">
          <a:blip r:embed="rId10">
            <a:alphaModFix/>
          </a:blip>
          <a:srcRect b="0" l="0" r="0" t="0"/>
          <a:stretch/>
        </p:blipFill>
        <p:spPr>
          <a:xfrm>
            <a:off x="7690611" y="2595071"/>
            <a:ext cx="1918076" cy="2155588"/>
          </a:xfrm>
          <a:prstGeom prst="rect">
            <a:avLst/>
          </a:prstGeom>
          <a:noFill/>
          <a:ln>
            <a:noFill/>
          </a:ln>
        </p:spPr>
      </p:pic>
      <p:sp>
        <p:nvSpPr>
          <p:cNvPr id="757" name="Google Shape;757;p35"/>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11">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EEG</a:t>
            </a:r>
            <a:endParaRPr/>
          </a:p>
        </p:txBody>
      </p:sp>
      <p:sp>
        <p:nvSpPr>
          <p:cNvPr id="763" name="Google Shape;763;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Changes in voltage across the scalp</a:t>
            </a:r>
            <a:endParaRPr/>
          </a:p>
          <a:p>
            <a:pPr indent="-228600" lvl="0" marL="228600" rtl="0" algn="l">
              <a:lnSpc>
                <a:spcPct val="90000"/>
              </a:lnSpc>
              <a:spcBef>
                <a:spcPts val="1000"/>
              </a:spcBef>
              <a:spcAft>
                <a:spcPts val="0"/>
              </a:spcAft>
              <a:buClr>
                <a:schemeClr val="dk1"/>
              </a:buClr>
              <a:buSzPts val="2800"/>
              <a:buChar char="•"/>
            </a:pPr>
            <a:r>
              <a:rPr lang="en-US"/>
              <a:t>Measured using electrodes</a:t>
            </a:r>
            <a:endParaRPr/>
          </a:p>
          <a:p>
            <a:pPr indent="-228600" lvl="0" marL="228600" rtl="0" algn="l">
              <a:lnSpc>
                <a:spcPct val="90000"/>
              </a:lnSpc>
              <a:spcBef>
                <a:spcPts val="1000"/>
              </a:spcBef>
              <a:spcAft>
                <a:spcPts val="0"/>
              </a:spcAft>
              <a:buClr>
                <a:schemeClr val="dk1"/>
              </a:buClr>
              <a:buSzPts val="2800"/>
              <a:buChar char="•"/>
            </a:pPr>
            <a:r>
              <a:rPr lang="en-US"/>
              <a:t>These electrodes pick up electrical activity generated in the brain, but also other “noise”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To understand EEG, and properly interpret it, we need to know:</a:t>
            </a:r>
            <a:endParaRPr/>
          </a:p>
          <a:p>
            <a:pPr indent="-514350" lvl="0" marL="514350" rtl="0" algn="l">
              <a:lnSpc>
                <a:spcPct val="90000"/>
              </a:lnSpc>
              <a:spcBef>
                <a:spcPts val="1000"/>
              </a:spcBef>
              <a:spcAft>
                <a:spcPts val="0"/>
              </a:spcAft>
              <a:buClr>
                <a:schemeClr val="dk1"/>
              </a:buClr>
              <a:buSzPts val="2800"/>
              <a:buAutoNum type="arabicParenR"/>
            </a:pPr>
            <a:r>
              <a:rPr lang="en-US"/>
              <a:t>What electricity is</a:t>
            </a:r>
            <a:endParaRPr/>
          </a:p>
          <a:p>
            <a:pPr indent="-514350" lvl="0" marL="514350" rtl="0" algn="l">
              <a:lnSpc>
                <a:spcPct val="90000"/>
              </a:lnSpc>
              <a:spcBef>
                <a:spcPts val="1000"/>
              </a:spcBef>
              <a:spcAft>
                <a:spcPts val="0"/>
              </a:spcAft>
              <a:buClr>
                <a:schemeClr val="dk1"/>
              </a:buClr>
              <a:buSzPts val="2800"/>
              <a:buAutoNum type="arabicParenR"/>
            </a:pPr>
            <a:r>
              <a:rPr lang="en-US"/>
              <a:t>How voltage is measured</a:t>
            </a:r>
            <a:endParaRPr/>
          </a:p>
          <a:p>
            <a:pPr indent="-514350" lvl="0" marL="514350" rtl="0" algn="l">
              <a:lnSpc>
                <a:spcPct val="90000"/>
              </a:lnSpc>
              <a:spcBef>
                <a:spcPts val="1000"/>
              </a:spcBef>
              <a:spcAft>
                <a:spcPts val="0"/>
              </a:spcAft>
              <a:buClr>
                <a:schemeClr val="dk1"/>
              </a:buClr>
              <a:buSzPts val="2800"/>
              <a:buAutoNum type="arabicParenR"/>
            </a:pPr>
            <a:r>
              <a:rPr lang="en-US"/>
              <a:t>What (in the brain) generates voltage changes on the scalp</a:t>
            </a:r>
            <a:endParaRPr/>
          </a:p>
        </p:txBody>
      </p:sp>
      <p:pic>
        <p:nvPicPr>
          <p:cNvPr id="764" name="Google Shape;764;p36"/>
          <p:cNvPicPr preferRelativeResize="0"/>
          <p:nvPr/>
        </p:nvPicPr>
        <p:blipFill rotWithShape="1">
          <a:blip r:embed="rId3">
            <a:alphaModFix/>
          </a:blip>
          <a:srcRect b="0" l="0" r="0" t="0"/>
          <a:stretch/>
        </p:blipFill>
        <p:spPr>
          <a:xfrm>
            <a:off x="9921942" y="177969"/>
            <a:ext cx="2179653" cy="2529136"/>
          </a:xfrm>
          <a:prstGeom prst="rect">
            <a:avLst/>
          </a:prstGeom>
          <a:noFill/>
          <a:ln>
            <a:noFill/>
          </a:ln>
        </p:spPr>
      </p:pic>
      <p:pic>
        <p:nvPicPr>
          <p:cNvPr id="765" name="Google Shape;765;p36"/>
          <p:cNvPicPr preferRelativeResize="0"/>
          <p:nvPr/>
        </p:nvPicPr>
        <p:blipFill rotWithShape="1">
          <a:blip r:embed="rId4">
            <a:alphaModFix/>
          </a:blip>
          <a:srcRect b="0" l="0" r="0" t="0"/>
          <a:stretch/>
        </p:blipFill>
        <p:spPr>
          <a:xfrm>
            <a:off x="6704740" y="495907"/>
            <a:ext cx="3060792" cy="19895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is electricity?</a:t>
            </a:r>
            <a:endParaRPr/>
          </a:p>
        </p:txBody>
      </p:sp>
      <p:sp>
        <p:nvSpPr>
          <p:cNvPr id="771" name="Google Shape;771;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The water pipe analogy:</a:t>
            </a:r>
            <a:endParaRPr/>
          </a:p>
          <a:p>
            <a:pPr indent="-228600" lvl="0" marL="228600" rtl="0" algn="l">
              <a:lnSpc>
                <a:spcPct val="90000"/>
              </a:lnSpc>
              <a:spcBef>
                <a:spcPts val="1000"/>
              </a:spcBef>
              <a:spcAft>
                <a:spcPts val="0"/>
              </a:spcAft>
              <a:buClr>
                <a:schemeClr val="dk1"/>
              </a:buClr>
              <a:buSzPts val="2800"/>
              <a:buChar char="•"/>
            </a:pPr>
            <a:r>
              <a:rPr b="1" lang="en-US"/>
              <a:t>Water pressure </a:t>
            </a:r>
            <a:r>
              <a:rPr lang="en-US"/>
              <a:t>is like </a:t>
            </a:r>
            <a:r>
              <a:rPr b="1" lang="en-US"/>
              <a:t>Voltage</a:t>
            </a:r>
            <a:endParaRPr/>
          </a:p>
          <a:p>
            <a:pPr indent="-228600" lvl="1" marL="685800" rtl="0" algn="l">
              <a:lnSpc>
                <a:spcPct val="90000"/>
              </a:lnSpc>
              <a:spcBef>
                <a:spcPts val="500"/>
              </a:spcBef>
              <a:spcAft>
                <a:spcPts val="0"/>
              </a:spcAft>
              <a:buClr>
                <a:schemeClr val="dk1"/>
              </a:buClr>
              <a:buSzPts val="2400"/>
              <a:buChar char="•"/>
            </a:pPr>
            <a:r>
              <a:rPr i="1" lang="en-US"/>
              <a:t>The ”force” that “pushes” water molecules through the pipe</a:t>
            </a:r>
            <a:endParaRPr/>
          </a:p>
          <a:p>
            <a:pPr indent="-228600" lvl="1" marL="685800" rtl="0" algn="l">
              <a:lnSpc>
                <a:spcPct val="90000"/>
              </a:lnSpc>
              <a:spcBef>
                <a:spcPts val="500"/>
              </a:spcBef>
              <a:spcAft>
                <a:spcPts val="0"/>
              </a:spcAft>
              <a:buClr>
                <a:schemeClr val="dk1"/>
              </a:buClr>
              <a:buSzPts val="2400"/>
              <a:buChar char="•"/>
            </a:pPr>
            <a:r>
              <a:rPr lang="en-US"/>
              <a:t>Voltage is how much an electron wants to go from A to B</a:t>
            </a:r>
            <a:endParaRPr/>
          </a:p>
          <a:p>
            <a:pPr indent="-228600" lvl="0" marL="228600" rtl="0" algn="l">
              <a:lnSpc>
                <a:spcPct val="90000"/>
              </a:lnSpc>
              <a:spcBef>
                <a:spcPts val="1000"/>
              </a:spcBef>
              <a:spcAft>
                <a:spcPts val="0"/>
              </a:spcAft>
              <a:buClr>
                <a:schemeClr val="dk1"/>
              </a:buClr>
              <a:buSzPts val="2800"/>
              <a:buChar char="•"/>
            </a:pPr>
            <a:r>
              <a:rPr lang="en-US"/>
              <a:t>The </a:t>
            </a:r>
            <a:r>
              <a:rPr b="1" lang="en-US"/>
              <a:t>volume of water flowing </a:t>
            </a:r>
            <a:r>
              <a:rPr lang="en-US"/>
              <a:t>at any point is like </a:t>
            </a:r>
            <a:r>
              <a:rPr b="1" lang="en-US"/>
              <a:t>current</a:t>
            </a:r>
            <a:endParaRPr/>
          </a:p>
          <a:p>
            <a:pPr indent="-228600" lvl="1" marL="685800" rtl="0" algn="l">
              <a:lnSpc>
                <a:spcPct val="90000"/>
              </a:lnSpc>
              <a:spcBef>
                <a:spcPts val="500"/>
              </a:spcBef>
              <a:spcAft>
                <a:spcPts val="0"/>
              </a:spcAft>
              <a:buClr>
                <a:schemeClr val="dk1"/>
              </a:buClr>
              <a:buSzPts val="2400"/>
              <a:buChar char="•"/>
            </a:pPr>
            <a:r>
              <a:rPr i="1" lang="en-US"/>
              <a:t>The rate that water molecules pass through a section of pipe</a:t>
            </a:r>
            <a:endParaRPr/>
          </a:p>
          <a:p>
            <a:pPr indent="-228600" lvl="1" marL="685800" rtl="0" algn="l">
              <a:lnSpc>
                <a:spcPct val="90000"/>
              </a:lnSpc>
              <a:spcBef>
                <a:spcPts val="500"/>
              </a:spcBef>
              <a:spcAft>
                <a:spcPts val="0"/>
              </a:spcAft>
              <a:buClr>
                <a:schemeClr val="dk1"/>
              </a:buClr>
              <a:buSzPts val="2400"/>
              <a:buChar char="•"/>
            </a:pPr>
            <a:r>
              <a:rPr lang="en-US"/>
              <a:t>Current is the rate of electrons going from A to B</a:t>
            </a:r>
            <a:endParaRPr/>
          </a:p>
          <a:p>
            <a:pPr indent="-228600" lvl="0" marL="228600" rtl="0" algn="l">
              <a:lnSpc>
                <a:spcPct val="90000"/>
              </a:lnSpc>
              <a:spcBef>
                <a:spcPts val="1000"/>
              </a:spcBef>
              <a:spcAft>
                <a:spcPts val="0"/>
              </a:spcAft>
              <a:buClr>
                <a:schemeClr val="dk1"/>
              </a:buClr>
              <a:buSzPts val="2800"/>
              <a:buChar char="•"/>
            </a:pPr>
            <a:r>
              <a:rPr b="1" lang="en-US"/>
              <a:t>Pipe blockage </a:t>
            </a:r>
            <a:r>
              <a:rPr lang="en-US"/>
              <a:t>is like </a:t>
            </a:r>
            <a:r>
              <a:rPr b="1" lang="en-US"/>
              <a:t>resistance</a:t>
            </a:r>
            <a:endParaRPr/>
          </a:p>
          <a:p>
            <a:pPr indent="-228600" lvl="1" marL="685800" rtl="0" algn="l">
              <a:lnSpc>
                <a:spcPct val="90000"/>
              </a:lnSpc>
              <a:spcBef>
                <a:spcPts val="500"/>
              </a:spcBef>
              <a:spcAft>
                <a:spcPts val="0"/>
              </a:spcAft>
              <a:buClr>
                <a:schemeClr val="dk1"/>
              </a:buClr>
              <a:buSzPts val="2400"/>
              <a:buChar char="•"/>
            </a:pPr>
            <a:r>
              <a:rPr i="1" lang="en-US"/>
              <a:t>A smaller pipe restricts the rate of water flow through the pipe</a:t>
            </a:r>
            <a:endParaRPr/>
          </a:p>
          <a:p>
            <a:pPr indent="-228600" lvl="1" marL="685800" rtl="0" algn="l">
              <a:lnSpc>
                <a:spcPct val="90000"/>
              </a:lnSpc>
              <a:spcBef>
                <a:spcPts val="500"/>
              </a:spcBef>
              <a:spcAft>
                <a:spcPts val="0"/>
              </a:spcAft>
              <a:buClr>
                <a:schemeClr val="dk1"/>
              </a:buClr>
              <a:buSzPts val="2400"/>
              <a:buChar char="•"/>
            </a:pPr>
            <a:r>
              <a:rPr lang="en-US"/>
              <a:t>Resistance reduces the electrical current “flowing”</a:t>
            </a:r>
            <a:endParaRPr/>
          </a:p>
          <a:p>
            <a:pPr indent="-76200" lvl="1" marL="685800" rtl="0" algn="l">
              <a:lnSpc>
                <a:spcPct val="90000"/>
              </a:lnSpc>
              <a:spcBef>
                <a:spcPts val="500"/>
              </a:spcBef>
              <a:spcAft>
                <a:spcPts val="0"/>
              </a:spcAft>
              <a:buClr>
                <a:schemeClr val="dk1"/>
              </a:buClr>
              <a:buSzPts val="2400"/>
              <a:buNone/>
            </a:pPr>
            <a:r>
              <a:t/>
            </a:r>
            <a:endParaRPr/>
          </a:p>
        </p:txBody>
      </p:sp>
      <p:pic>
        <p:nvPicPr>
          <p:cNvPr id="772" name="Google Shape;772;p37"/>
          <p:cNvPicPr preferRelativeResize="0"/>
          <p:nvPr/>
        </p:nvPicPr>
        <p:blipFill rotWithShape="1">
          <a:blip r:embed="rId3">
            <a:alphaModFix/>
          </a:blip>
          <a:srcRect b="0" l="0" r="0" t="0"/>
          <a:stretch/>
        </p:blipFill>
        <p:spPr>
          <a:xfrm>
            <a:off x="6065381" y="373258"/>
            <a:ext cx="5798814" cy="205939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is electricity?</a:t>
            </a:r>
            <a:endParaRPr/>
          </a:p>
        </p:txBody>
      </p:sp>
      <p:sp>
        <p:nvSpPr>
          <p:cNvPr id="778" name="Google Shape;778;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Voltage</a:t>
            </a:r>
            <a:r>
              <a:rPr lang="en-US"/>
              <a:t>, </a:t>
            </a:r>
            <a:r>
              <a:rPr b="1" lang="en-US"/>
              <a:t>current</a:t>
            </a:r>
            <a:r>
              <a:rPr lang="en-US"/>
              <a:t> and </a:t>
            </a:r>
            <a:r>
              <a:rPr b="1" lang="en-US"/>
              <a:t>resistance</a:t>
            </a:r>
            <a:r>
              <a:rPr lang="en-US"/>
              <a:t> are related, just like water </a:t>
            </a:r>
            <a:r>
              <a:rPr b="1" lang="en-US"/>
              <a:t>volume</a:t>
            </a:r>
            <a:r>
              <a:rPr lang="en-US"/>
              <a:t>, pipe </a:t>
            </a:r>
            <a:r>
              <a:rPr b="1" lang="en-US"/>
              <a:t>size</a:t>
            </a:r>
            <a:r>
              <a:rPr lang="en-US"/>
              <a:t>, and </a:t>
            </a:r>
            <a:r>
              <a:rPr b="1" lang="en-US"/>
              <a:t>pressure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If the </a:t>
            </a:r>
            <a:r>
              <a:rPr b="1" lang="en-US"/>
              <a:t>volume</a:t>
            </a:r>
            <a:r>
              <a:rPr lang="en-US"/>
              <a:t> of water stays constant, but the pipe </a:t>
            </a:r>
            <a:r>
              <a:rPr b="1" lang="en-US"/>
              <a:t>blockage</a:t>
            </a:r>
            <a:r>
              <a:rPr lang="en-US"/>
              <a:t> increases, then the </a:t>
            </a:r>
            <a:r>
              <a:rPr b="1" lang="en-US"/>
              <a:t>pressure</a:t>
            </a:r>
            <a:r>
              <a:rPr lang="en-US"/>
              <a:t> must also increase</a:t>
            </a:r>
            <a:endParaRPr/>
          </a:p>
          <a:p>
            <a:pPr indent="-228600" lvl="1" marL="685800" rtl="0" algn="l">
              <a:lnSpc>
                <a:spcPct val="90000"/>
              </a:lnSpc>
              <a:spcBef>
                <a:spcPts val="500"/>
              </a:spcBef>
              <a:spcAft>
                <a:spcPts val="0"/>
              </a:spcAft>
              <a:buClr>
                <a:schemeClr val="dk1"/>
              </a:buClr>
              <a:buSzPts val="2400"/>
              <a:buChar char="•"/>
            </a:pPr>
            <a:r>
              <a:rPr lang="en-US"/>
              <a:t>E.g. putting finger on hose increases pressure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If </a:t>
            </a:r>
            <a:r>
              <a:rPr b="1" lang="en-US"/>
              <a:t>current</a:t>
            </a:r>
            <a:r>
              <a:rPr lang="en-US"/>
              <a:t> (flow of electrons) stays constant, but </a:t>
            </a:r>
            <a:r>
              <a:rPr b="1" lang="en-US"/>
              <a:t>resistance</a:t>
            </a:r>
            <a:r>
              <a:rPr lang="en-US"/>
              <a:t> (blockage) increases, then </a:t>
            </a:r>
            <a:r>
              <a:rPr b="1" lang="en-US"/>
              <a:t>voltage</a:t>
            </a:r>
            <a:r>
              <a:rPr lang="en-US"/>
              <a:t> (force) also increases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AC/DC</a:t>
            </a:r>
            <a:endParaRPr/>
          </a:p>
        </p:txBody>
      </p:sp>
      <p:sp>
        <p:nvSpPr>
          <p:cNvPr id="785" name="Google Shape;785;p39"/>
          <p:cNvSpPr txBox="1"/>
          <p:nvPr>
            <p:ph idx="1" type="body"/>
          </p:nvPr>
        </p:nvSpPr>
        <p:spPr>
          <a:xfrm>
            <a:off x="838200" y="1825625"/>
            <a:ext cx="10515600" cy="466725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Alternating current (AC)</a:t>
            </a:r>
            <a:endParaRPr/>
          </a:p>
          <a:p>
            <a:pPr indent="-228600" lvl="1" marL="685800" rtl="0" algn="l">
              <a:lnSpc>
                <a:spcPct val="90000"/>
              </a:lnSpc>
              <a:spcBef>
                <a:spcPts val="500"/>
              </a:spcBef>
              <a:spcAft>
                <a:spcPts val="0"/>
              </a:spcAft>
              <a:buClr>
                <a:schemeClr val="dk1"/>
              </a:buClr>
              <a:buSzPct val="100000"/>
              <a:buChar char="•"/>
            </a:pPr>
            <a:r>
              <a:rPr lang="en-US"/>
              <a:t>Electrical activity that changes over time (oscillates, like a wave)</a:t>
            </a:r>
            <a:endParaRPr/>
          </a:p>
          <a:p>
            <a:pPr indent="-228600" lvl="1" marL="685800" rtl="0" algn="l">
              <a:lnSpc>
                <a:spcPct val="90000"/>
              </a:lnSpc>
              <a:spcBef>
                <a:spcPts val="500"/>
              </a:spcBef>
              <a:spcAft>
                <a:spcPts val="0"/>
              </a:spcAft>
              <a:buClr>
                <a:schemeClr val="dk1"/>
              </a:buClr>
              <a:buSzPct val="100000"/>
              <a:buChar char="•"/>
            </a:pPr>
            <a:r>
              <a:rPr lang="en-US"/>
              <a:t>Like wall outlet</a:t>
            </a:r>
            <a:endParaRPr/>
          </a:p>
          <a:p>
            <a:pPr indent="-87630" lvl="1" marL="685800" rtl="0" algn="l">
              <a:lnSpc>
                <a:spcPct val="90000"/>
              </a:lnSpc>
              <a:spcBef>
                <a:spcPts val="5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Direct current (DC)</a:t>
            </a:r>
            <a:endParaRPr/>
          </a:p>
          <a:p>
            <a:pPr indent="-228600" lvl="1" marL="685800" rtl="0" algn="l">
              <a:lnSpc>
                <a:spcPct val="90000"/>
              </a:lnSpc>
              <a:spcBef>
                <a:spcPts val="500"/>
              </a:spcBef>
              <a:spcAft>
                <a:spcPts val="0"/>
              </a:spcAft>
              <a:buClr>
                <a:schemeClr val="dk1"/>
              </a:buClr>
              <a:buSzPct val="100000"/>
              <a:buChar char="•"/>
            </a:pPr>
            <a:r>
              <a:rPr lang="en-US"/>
              <a:t>Electrical activity that is stable over time (constant, flat)</a:t>
            </a:r>
            <a:endParaRPr/>
          </a:p>
          <a:p>
            <a:pPr indent="-228600" lvl="1" marL="685800" rtl="0" algn="l">
              <a:lnSpc>
                <a:spcPct val="90000"/>
              </a:lnSpc>
              <a:spcBef>
                <a:spcPts val="500"/>
              </a:spcBef>
              <a:spcAft>
                <a:spcPts val="0"/>
              </a:spcAft>
              <a:buClr>
                <a:schemeClr val="dk1"/>
              </a:buClr>
              <a:buSzPct val="100000"/>
              <a:buChar char="•"/>
            </a:pPr>
            <a:r>
              <a:rPr lang="en-US"/>
              <a:t>Like batteries</a:t>
            </a:r>
            <a:br>
              <a:rPr lang="en-US"/>
            </a:br>
            <a:endParaRPr/>
          </a:p>
          <a:p>
            <a:pPr indent="-228600" lvl="0" marL="228600" rtl="0" algn="l">
              <a:lnSpc>
                <a:spcPct val="90000"/>
              </a:lnSpc>
              <a:spcBef>
                <a:spcPts val="1000"/>
              </a:spcBef>
              <a:spcAft>
                <a:spcPts val="0"/>
              </a:spcAft>
              <a:buClr>
                <a:schemeClr val="dk1"/>
              </a:buClr>
              <a:buSzPct val="100000"/>
              <a:buChar char="•"/>
            </a:pPr>
            <a:r>
              <a:rPr lang="en-US"/>
              <a:t>EEG electrodes pick up both AC and DC, but brain activity is AC </a:t>
            </a:r>
            <a:r>
              <a:rPr i="1" lang="en-US"/>
              <a:t>(we think…)</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For AC, impedance is basically the same as resistance </a:t>
            </a:r>
            <a:r>
              <a:rPr i="1" lang="en-US"/>
              <a:t>(for the most part…)</a:t>
            </a:r>
            <a:endParaRPr/>
          </a:p>
          <a:p>
            <a:pPr indent="-228600" lvl="1" marL="685800" rtl="0" algn="l">
              <a:lnSpc>
                <a:spcPct val="90000"/>
              </a:lnSpc>
              <a:spcBef>
                <a:spcPts val="500"/>
              </a:spcBef>
              <a:spcAft>
                <a:spcPts val="0"/>
              </a:spcAft>
              <a:buClr>
                <a:schemeClr val="dk1"/>
              </a:buClr>
              <a:buSzPct val="100000"/>
              <a:buChar char="•"/>
            </a:pPr>
            <a:r>
              <a:rPr i="1" lang="en-US"/>
              <a:t>Impedance is actually a combination of resistance, capacitance/inductance, and depends on the specific frequency. But, don’t worry about that, it is fine to think impedance ~= resistance</a:t>
            </a:r>
            <a:endParaRPr/>
          </a:p>
        </p:txBody>
      </p:sp>
      <p:pic>
        <p:nvPicPr>
          <p:cNvPr id="786" name="Google Shape;786;p39"/>
          <p:cNvPicPr preferRelativeResize="0"/>
          <p:nvPr/>
        </p:nvPicPr>
        <p:blipFill rotWithShape="1">
          <a:blip r:embed="rId3">
            <a:alphaModFix/>
          </a:blip>
          <a:srcRect b="0" l="0" r="0" t="0"/>
          <a:stretch/>
        </p:blipFill>
        <p:spPr>
          <a:xfrm>
            <a:off x="8948727" y="196057"/>
            <a:ext cx="3103572" cy="1743102"/>
          </a:xfrm>
          <a:prstGeom prst="rect">
            <a:avLst/>
          </a:prstGeom>
          <a:noFill/>
          <a:ln>
            <a:noFill/>
          </a:ln>
        </p:spPr>
      </p:pic>
      <p:pic>
        <p:nvPicPr>
          <p:cNvPr id="787" name="Google Shape;787;p39"/>
          <p:cNvPicPr preferRelativeResize="0"/>
          <p:nvPr/>
        </p:nvPicPr>
        <p:blipFill rotWithShape="1">
          <a:blip r:embed="rId4">
            <a:alphaModFix/>
          </a:blip>
          <a:srcRect b="0" l="0" r="0" t="0"/>
          <a:stretch/>
        </p:blipFill>
        <p:spPr>
          <a:xfrm>
            <a:off x="9420045" y="2108227"/>
            <a:ext cx="2390714" cy="20048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4"/>
          <p:cNvPicPr preferRelativeResize="0"/>
          <p:nvPr>
            <p:ph idx="1" type="body"/>
          </p:nvPr>
        </p:nvPicPr>
        <p:blipFill rotWithShape="1">
          <a:blip r:embed="rId3">
            <a:alphaModFix/>
          </a:blip>
          <a:srcRect b="0" l="0" r="0" t="0"/>
          <a:stretch/>
        </p:blipFill>
        <p:spPr>
          <a:xfrm>
            <a:off x="737890" y="1955546"/>
            <a:ext cx="3130866" cy="3130866"/>
          </a:xfrm>
          <a:prstGeom prst="rect">
            <a:avLst/>
          </a:prstGeom>
          <a:noFill/>
          <a:ln>
            <a:noFill/>
          </a:ln>
        </p:spPr>
      </p:pic>
      <p:sp>
        <p:nvSpPr>
          <p:cNvPr id="115" name="Google Shape;115;p4"/>
          <p:cNvSpPr txBox="1"/>
          <p:nvPr>
            <p:ph type="title"/>
          </p:nvPr>
        </p:nvSpPr>
        <p:spPr>
          <a:xfrm>
            <a:off x="285989" y="111690"/>
            <a:ext cx="7624803"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EA3F2"/>
              </a:buClr>
              <a:buSzPts val="3600"/>
              <a:buFont typeface="Calibri"/>
              <a:buNone/>
            </a:pPr>
            <a:r>
              <a:rPr i="1" lang="en-US" sz="3200"/>
              <a:t>Cognitive Psychology</a:t>
            </a:r>
            <a:r>
              <a:rPr lang="en-US" sz="3200"/>
              <a:t> Links </a:t>
            </a:r>
            <a:br>
              <a:rPr lang="en-US" sz="3200"/>
            </a:br>
            <a:r>
              <a:rPr lang="en-US" sz="3200"/>
              <a:t>Cognitive Processes and Behavior</a:t>
            </a:r>
            <a:endParaRPr sz="3200"/>
          </a:p>
        </p:txBody>
      </p:sp>
      <p:sp>
        <p:nvSpPr>
          <p:cNvPr id="116" name="Google Shape;116;p4"/>
          <p:cNvSpPr/>
          <p:nvPr/>
        </p:nvSpPr>
        <p:spPr>
          <a:xfrm>
            <a:off x="5366425" y="2199023"/>
            <a:ext cx="1621370" cy="810685"/>
          </a:xfrm>
          <a:prstGeom prst="roundRect">
            <a:avLst>
              <a:gd fmla="val 16667" name="adj"/>
            </a:avLst>
          </a:prstGeom>
          <a:solidFill>
            <a:schemeClr val="accent2"/>
          </a:solidFill>
          <a:ln cap="flat" cmpd="sng" w="12700">
            <a:solidFill>
              <a:srgbClr val="A1A1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Cognitive</a:t>
            </a:r>
            <a:endParaRPr/>
          </a:p>
          <a:p>
            <a:pPr indent="0" lvl="0" marL="0" marR="0" rtl="0" algn="ctr">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Processes</a:t>
            </a:r>
            <a:endParaRPr b="0" i="0" sz="1800" u="none" cap="none" strike="noStrike">
              <a:solidFill>
                <a:schemeClr val="dk1"/>
              </a:solidFill>
              <a:latin typeface="Calibri"/>
              <a:ea typeface="Calibri"/>
              <a:cs typeface="Calibri"/>
              <a:sym typeface="Calibri"/>
            </a:endParaRPr>
          </a:p>
        </p:txBody>
      </p:sp>
      <p:pic>
        <p:nvPicPr>
          <p:cNvPr id="117" name="Google Shape;117;p4"/>
          <p:cNvPicPr preferRelativeResize="0"/>
          <p:nvPr/>
        </p:nvPicPr>
        <p:blipFill rotWithShape="1">
          <a:blip r:embed="rId4">
            <a:alphaModFix/>
          </a:blip>
          <a:srcRect b="0" l="0" r="0" t="0"/>
          <a:stretch/>
        </p:blipFill>
        <p:spPr>
          <a:xfrm>
            <a:off x="9709014" y="3173736"/>
            <a:ext cx="2191073" cy="2313901"/>
          </a:xfrm>
          <a:prstGeom prst="rect">
            <a:avLst/>
          </a:prstGeom>
          <a:noFill/>
          <a:ln>
            <a:noFill/>
          </a:ln>
        </p:spPr>
      </p:pic>
      <p:sp>
        <p:nvSpPr>
          <p:cNvPr id="118" name="Google Shape;118;p4"/>
          <p:cNvSpPr txBox="1"/>
          <p:nvPr/>
        </p:nvSpPr>
        <p:spPr>
          <a:xfrm>
            <a:off x="1963877" y="2349308"/>
            <a:ext cx="1932171" cy="64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“There’s a bear behind you”</a:t>
            </a:r>
            <a:endParaRPr b="0" i="0" sz="1800" u="none" cap="none" strike="noStrike">
              <a:solidFill>
                <a:schemeClr val="dk1"/>
              </a:solidFill>
              <a:latin typeface="Calibri"/>
              <a:ea typeface="Calibri"/>
              <a:cs typeface="Calibri"/>
              <a:sym typeface="Calibri"/>
            </a:endParaRPr>
          </a:p>
        </p:txBody>
      </p:sp>
      <p:sp>
        <p:nvSpPr>
          <p:cNvPr id="119" name="Google Shape;119;p4"/>
          <p:cNvSpPr/>
          <p:nvPr/>
        </p:nvSpPr>
        <p:spPr>
          <a:xfrm>
            <a:off x="9995620" y="2198447"/>
            <a:ext cx="1621370" cy="810685"/>
          </a:xfrm>
          <a:prstGeom prst="roundRect">
            <a:avLst>
              <a:gd fmla="val 16667" name="adj"/>
            </a:avLst>
          </a:prstGeom>
          <a:solidFill>
            <a:schemeClr val="accent2"/>
          </a:solidFill>
          <a:ln cap="flat" cmpd="sng" w="12700">
            <a:solidFill>
              <a:srgbClr val="A1A1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Behavior</a:t>
            </a:r>
            <a:endParaRPr/>
          </a:p>
        </p:txBody>
      </p:sp>
      <p:sp>
        <p:nvSpPr>
          <p:cNvPr id="120" name="Google Shape;120;p4"/>
          <p:cNvSpPr/>
          <p:nvPr/>
        </p:nvSpPr>
        <p:spPr>
          <a:xfrm>
            <a:off x="8012896" y="2395541"/>
            <a:ext cx="10668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4"/>
          <p:cNvSpPr/>
          <p:nvPr/>
        </p:nvSpPr>
        <p:spPr>
          <a:xfrm rot="10800000">
            <a:off x="8012896" y="2700341"/>
            <a:ext cx="9906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22" name="Google Shape;122;p4"/>
          <p:cNvGrpSpPr/>
          <p:nvPr/>
        </p:nvGrpSpPr>
        <p:grpSpPr>
          <a:xfrm>
            <a:off x="3564674" y="3461747"/>
            <a:ext cx="5226535" cy="1995616"/>
            <a:chOff x="2324100" y="3429000"/>
            <a:chExt cx="4076701" cy="1524000"/>
          </a:xfrm>
        </p:grpSpPr>
        <p:sp>
          <p:nvSpPr>
            <p:cNvPr id="123" name="Google Shape;123;p4"/>
            <p:cNvSpPr/>
            <p:nvPr/>
          </p:nvSpPr>
          <p:spPr>
            <a:xfrm>
              <a:off x="2667000" y="3733800"/>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A</a:t>
              </a:r>
              <a:endParaRPr/>
            </a:p>
          </p:txBody>
        </p:sp>
        <p:sp>
          <p:nvSpPr>
            <p:cNvPr id="124" name="Google Shape;124;p4"/>
            <p:cNvSpPr/>
            <p:nvPr/>
          </p:nvSpPr>
          <p:spPr>
            <a:xfrm>
              <a:off x="5105399" y="3736019"/>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D</a:t>
              </a:r>
              <a:endParaRPr/>
            </a:p>
          </p:txBody>
        </p:sp>
        <p:sp>
          <p:nvSpPr>
            <p:cNvPr id="125" name="Google Shape;125;p4"/>
            <p:cNvSpPr/>
            <p:nvPr/>
          </p:nvSpPr>
          <p:spPr>
            <a:xfrm>
              <a:off x="3884720" y="4343400"/>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C</a:t>
              </a:r>
              <a:endParaRPr/>
            </a:p>
          </p:txBody>
        </p:sp>
        <p:sp>
          <p:nvSpPr>
            <p:cNvPr id="126" name="Google Shape;126;p4"/>
            <p:cNvSpPr/>
            <p:nvPr/>
          </p:nvSpPr>
          <p:spPr>
            <a:xfrm>
              <a:off x="3885460" y="3429000"/>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B</a:t>
              </a:r>
              <a:endParaRPr/>
            </a:p>
          </p:txBody>
        </p:sp>
        <p:cxnSp>
          <p:nvCxnSpPr>
            <p:cNvPr id="127" name="Google Shape;127;p4"/>
            <p:cNvCxnSpPr>
              <a:endCxn id="126" idx="1"/>
            </p:cNvCxnSpPr>
            <p:nvPr/>
          </p:nvCxnSpPr>
          <p:spPr>
            <a:xfrm flipH="1" rot="10800000">
              <a:off x="3581260" y="3733800"/>
              <a:ext cx="304200" cy="152400"/>
            </a:xfrm>
            <a:prstGeom prst="straightConnector1">
              <a:avLst/>
            </a:prstGeom>
            <a:noFill/>
            <a:ln cap="flat" cmpd="sng" w="38100">
              <a:solidFill>
                <a:schemeClr val="accent2"/>
              </a:solidFill>
              <a:prstDash val="solid"/>
              <a:miter lim="800000"/>
              <a:headEnd len="sm" w="sm" type="none"/>
              <a:tailEnd len="med" w="med" type="stealth"/>
            </a:ln>
          </p:spPr>
        </p:cxnSp>
        <p:cxnSp>
          <p:nvCxnSpPr>
            <p:cNvPr id="128" name="Google Shape;128;p4"/>
            <p:cNvCxnSpPr/>
            <p:nvPr/>
          </p:nvCxnSpPr>
          <p:spPr>
            <a:xfrm>
              <a:off x="4799121" y="3708646"/>
              <a:ext cx="306279" cy="177554"/>
            </a:xfrm>
            <a:prstGeom prst="straightConnector1">
              <a:avLst/>
            </a:prstGeom>
            <a:noFill/>
            <a:ln cap="flat" cmpd="sng" w="38100">
              <a:solidFill>
                <a:schemeClr val="accent2"/>
              </a:solidFill>
              <a:prstDash val="solid"/>
              <a:miter lim="800000"/>
              <a:headEnd len="sm" w="sm" type="none"/>
              <a:tailEnd len="med" w="med" type="stealth"/>
            </a:ln>
          </p:spPr>
        </p:cxnSp>
        <p:cxnSp>
          <p:nvCxnSpPr>
            <p:cNvPr id="129" name="Google Shape;129;p4"/>
            <p:cNvCxnSpPr/>
            <p:nvPr/>
          </p:nvCxnSpPr>
          <p:spPr>
            <a:xfrm>
              <a:off x="3580660" y="4117020"/>
              <a:ext cx="304800" cy="302581"/>
            </a:xfrm>
            <a:prstGeom prst="straightConnector1">
              <a:avLst/>
            </a:prstGeom>
            <a:noFill/>
            <a:ln cap="flat" cmpd="sng" w="38100">
              <a:solidFill>
                <a:schemeClr val="accent2"/>
              </a:solidFill>
              <a:prstDash val="solid"/>
              <a:miter lim="800000"/>
              <a:headEnd len="sm" w="sm" type="none"/>
              <a:tailEnd len="med" w="med" type="stealth"/>
            </a:ln>
          </p:spPr>
        </p:cxnSp>
        <p:cxnSp>
          <p:nvCxnSpPr>
            <p:cNvPr id="130" name="Google Shape;130;p4"/>
            <p:cNvCxnSpPr/>
            <p:nvPr/>
          </p:nvCxnSpPr>
          <p:spPr>
            <a:xfrm flipH="1" rot="10800000">
              <a:off x="4799120" y="4343400"/>
              <a:ext cx="304060" cy="152400"/>
            </a:xfrm>
            <a:prstGeom prst="straightConnector1">
              <a:avLst/>
            </a:prstGeom>
            <a:noFill/>
            <a:ln cap="flat" cmpd="sng" w="38100">
              <a:solidFill>
                <a:schemeClr val="accent2"/>
              </a:solidFill>
              <a:prstDash val="solid"/>
              <a:miter lim="800000"/>
              <a:headEnd len="sm" w="sm" type="none"/>
              <a:tailEnd len="med" w="med" type="stealth"/>
            </a:ln>
          </p:spPr>
        </p:cxnSp>
        <p:cxnSp>
          <p:nvCxnSpPr>
            <p:cNvPr id="131" name="Google Shape;131;p4"/>
            <p:cNvCxnSpPr/>
            <p:nvPr/>
          </p:nvCxnSpPr>
          <p:spPr>
            <a:xfrm flipH="1" rot="10800000">
              <a:off x="6057900" y="4038601"/>
              <a:ext cx="342901" cy="2219"/>
            </a:xfrm>
            <a:prstGeom prst="straightConnector1">
              <a:avLst/>
            </a:prstGeom>
            <a:noFill/>
            <a:ln cap="flat" cmpd="sng" w="38100">
              <a:solidFill>
                <a:schemeClr val="accent2"/>
              </a:solidFill>
              <a:prstDash val="solid"/>
              <a:miter lim="800000"/>
              <a:headEnd len="sm" w="sm" type="none"/>
              <a:tailEnd len="med" w="med" type="stealth"/>
            </a:ln>
          </p:spPr>
        </p:cxnSp>
        <p:cxnSp>
          <p:nvCxnSpPr>
            <p:cNvPr id="132" name="Google Shape;132;p4"/>
            <p:cNvCxnSpPr/>
            <p:nvPr/>
          </p:nvCxnSpPr>
          <p:spPr>
            <a:xfrm flipH="1" rot="10800000">
              <a:off x="2324100" y="4055616"/>
              <a:ext cx="342901" cy="2219"/>
            </a:xfrm>
            <a:prstGeom prst="straightConnector1">
              <a:avLst/>
            </a:prstGeom>
            <a:noFill/>
            <a:ln cap="flat" cmpd="sng" w="38100">
              <a:solidFill>
                <a:schemeClr val="accent2"/>
              </a:solidFill>
              <a:prstDash val="solid"/>
              <a:miter lim="800000"/>
              <a:headEnd len="sm" w="sm" type="none"/>
              <a:tailEnd len="med" w="med" type="stealth"/>
            </a:ln>
          </p:spPr>
        </p:cxnSp>
      </p:grpSp>
      <p:sp>
        <p:nvSpPr>
          <p:cNvPr id="133" name="Google Shape;133;p4"/>
          <p:cNvSpPr txBox="1"/>
          <p:nvPr/>
        </p:nvSpPr>
        <p:spPr>
          <a:xfrm>
            <a:off x="3989863" y="3960651"/>
            <a:ext cx="1185488" cy="58477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chemeClr val="lt1"/>
                </a:solidFill>
                <a:latin typeface="Calibri"/>
                <a:ea typeface="Calibri"/>
                <a:cs typeface="Calibri"/>
                <a:sym typeface="Calibri"/>
              </a:rPr>
              <a:t>Understand</a:t>
            </a:r>
            <a:endParaRPr/>
          </a:p>
          <a:p>
            <a:pPr indent="0" lvl="0" marL="0" marR="0" rtl="0" algn="ctr">
              <a:spcBef>
                <a:spcPts val="0"/>
              </a:spcBef>
              <a:spcAft>
                <a:spcPts val="0"/>
              </a:spcAft>
              <a:buNone/>
            </a:pPr>
            <a:r>
              <a:rPr b="1" i="0" lang="en-US" sz="1600" u="none" cap="none" strike="noStrike">
                <a:solidFill>
                  <a:schemeClr val="lt1"/>
                </a:solidFill>
                <a:latin typeface="Calibri"/>
                <a:ea typeface="Calibri"/>
                <a:cs typeface="Calibri"/>
                <a:sym typeface="Calibri"/>
              </a:rPr>
              <a:t> Words</a:t>
            </a:r>
            <a:endParaRPr/>
          </a:p>
        </p:txBody>
      </p:sp>
      <p:sp>
        <p:nvSpPr>
          <p:cNvPr id="134" name="Google Shape;134;p4"/>
          <p:cNvSpPr txBox="1"/>
          <p:nvPr/>
        </p:nvSpPr>
        <p:spPr>
          <a:xfrm>
            <a:off x="5613067" y="3599260"/>
            <a:ext cx="1063494" cy="58477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chemeClr val="lt1"/>
                </a:solidFill>
                <a:latin typeface="Calibri"/>
                <a:ea typeface="Calibri"/>
                <a:cs typeface="Calibri"/>
                <a:sym typeface="Calibri"/>
              </a:rPr>
              <a:t>Localize </a:t>
            </a:r>
            <a:endParaRPr/>
          </a:p>
          <a:p>
            <a:pPr indent="0" lvl="0" marL="0" marR="0" rtl="0" algn="ctr">
              <a:spcBef>
                <a:spcPts val="0"/>
              </a:spcBef>
              <a:spcAft>
                <a:spcPts val="0"/>
              </a:spcAft>
              <a:buNone/>
            </a:pPr>
            <a:r>
              <a:rPr b="1" i="0" lang="en-US" sz="1600" u="none" cap="none" strike="noStrike">
                <a:solidFill>
                  <a:schemeClr val="lt1"/>
                </a:solidFill>
                <a:latin typeface="Calibri"/>
                <a:ea typeface="Calibri"/>
                <a:cs typeface="Calibri"/>
                <a:sym typeface="Calibri"/>
              </a:rPr>
              <a:t>Bear</a:t>
            </a:r>
            <a:endParaRPr/>
          </a:p>
        </p:txBody>
      </p:sp>
      <p:sp>
        <p:nvSpPr>
          <p:cNvPr id="135" name="Google Shape;135;p4"/>
          <p:cNvSpPr txBox="1"/>
          <p:nvPr/>
        </p:nvSpPr>
        <p:spPr>
          <a:xfrm>
            <a:off x="5619765" y="4758898"/>
            <a:ext cx="1034449" cy="58477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chemeClr val="lt1"/>
                </a:solidFill>
                <a:latin typeface="Calibri"/>
                <a:ea typeface="Calibri"/>
                <a:cs typeface="Calibri"/>
                <a:sym typeface="Calibri"/>
              </a:rPr>
              <a:t>Recognize</a:t>
            </a:r>
            <a:endParaRPr/>
          </a:p>
          <a:p>
            <a:pPr indent="0" lvl="0" marL="0" marR="0" rtl="0" algn="ctr">
              <a:spcBef>
                <a:spcPts val="0"/>
              </a:spcBef>
              <a:spcAft>
                <a:spcPts val="0"/>
              </a:spcAft>
              <a:buNone/>
            </a:pPr>
            <a:r>
              <a:rPr b="1" i="0" lang="en-US" sz="1600" u="none" cap="none" strike="noStrike">
                <a:solidFill>
                  <a:schemeClr val="lt1"/>
                </a:solidFill>
                <a:latin typeface="Calibri"/>
                <a:ea typeface="Calibri"/>
                <a:cs typeface="Calibri"/>
                <a:sym typeface="Calibri"/>
              </a:rPr>
              <a:t> Bear</a:t>
            </a:r>
            <a:endParaRPr/>
          </a:p>
        </p:txBody>
      </p:sp>
      <p:sp>
        <p:nvSpPr>
          <p:cNvPr id="136" name="Google Shape;136;p4"/>
          <p:cNvSpPr txBox="1"/>
          <p:nvPr/>
        </p:nvSpPr>
        <p:spPr>
          <a:xfrm>
            <a:off x="7132326" y="3837790"/>
            <a:ext cx="1175152" cy="83099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chemeClr val="lt1"/>
                </a:solidFill>
                <a:latin typeface="Calibri"/>
                <a:ea typeface="Calibri"/>
                <a:cs typeface="Calibri"/>
                <a:sym typeface="Calibri"/>
              </a:rPr>
              <a:t>Motor </a:t>
            </a:r>
            <a:r>
              <a:rPr b="1" i="0" lang="en-US" sz="1400" u="none" cap="none" strike="noStrike">
                <a:solidFill>
                  <a:schemeClr val="lt1"/>
                </a:solidFill>
                <a:latin typeface="Calibri"/>
                <a:ea typeface="Calibri"/>
                <a:cs typeface="Calibri"/>
                <a:sym typeface="Calibri"/>
              </a:rPr>
              <a:t>Output</a:t>
            </a:r>
            <a:r>
              <a:rPr b="1" i="0" lang="en-US" sz="1600" u="none" cap="none" strike="noStrike">
                <a:solidFill>
                  <a:schemeClr val="lt1"/>
                </a:solidFill>
                <a:latin typeface="Calibri"/>
                <a:ea typeface="Calibri"/>
                <a:cs typeface="Calibri"/>
                <a:sym typeface="Calibri"/>
              </a:rPr>
              <a:t> “Run!”</a:t>
            </a:r>
            <a:endParaRPr/>
          </a:p>
        </p:txBody>
      </p:sp>
      <p:sp>
        <p:nvSpPr>
          <p:cNvPr id="137" name="Google Shape;137;p4"/>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Adapted From “PURSUE Introduction to EEG/ERP”. [PowerPoint Presentation] by C. M. Bukach, J. W. Couperus, &amp; C. L. Reed, 2020, </a:t>
            </a:r>
            <a:r>
              <a:rPr b="0" i="0" lang="en-US" sz="1000" u="sng" cap="none" strike="noStrike">
                <a:solidFill>
                  <a:srgbClr val="000000"/>
                </a:solidFill>
                <a:latin typeface="Calibri"/>
                <a:ea typeface="Calibri"/>
                <a:cs typeface="Calibri"/>
                <a:sym typeface="Calibri"/>
                <a:hlinkClick r:id="rId5">
                  <a:extLst>
                    <a:ext uri="{A12FA001-AC4F-418D-AE19-62706E023703}">
                      <ahyp:hlinkClr val="tx"/>
                    </a:ext>
                  </a:extLst>
                </a:hlinkClick>
              </a:rPr>
              <a:t> www.pursueerp.com</a:t>
            </a:r>
            <a:r>
              <a:rPr b="0" i="0" lang="en-US" sz="1000" u="none" cap="none" strike="noStrike">
                <a:solidFill>
                  <a:srgbClr val="000000"/>
                </a:solidFill>
                <a:latin typeface="Calibri"/>
                <a:ea typeface="Calibri"/>
                <a:cs typeface="Calibri"/>
                <a:sym typeface="Calibri"/>
              </a:rPr>
              <a:t>. CC BY-NC-SA.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0"/>
          <p:cNvSpPr txBox="1"/>
          <p:nvPr>
            <p:ph type="title"/>
          </p:nvPr>
        </p:nvSpPr>
        <p:spPr>
          <a:xfrm>
            <a:off x="613347" y="607919"/>
            <a:ext cx="716654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How is EEG voltage measured?</a:t>
            </a:r>
            <a:endParaRPr/>
          </a:p>
        </p:txBody>
      </p:sp>
      <p:sp>
        <p:nvSpPr>
          <p:cNvPr id="793" name="Google Shape;793;p40"/>
          <p:cNvSpPr txBox="1"/>
          <p:nvPr>
            <p:ph idx="1" type="body"/>
          </p:nvPr>
        </p:nvSpPr>
        <p:spPr>
          <a:xfrm>
            <a:off x="538396" y="2385763"/>
            <a:ext cx="10809157" cy="429426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Because voltage is the likelihood of an electron to move from A to B, voltage is, by definition, a relative measure between two points</a:t>
            </a:r>
            <a:endParaRPr/>
          </a:p>
          <a:p>
            <a:pPr indent="-88900" lvl="0" marL="228600" rtl="0" algn="l">
              <a:lnSpc>
                <a:spcPct val="90000"/>
              </a:lnSpc>
              <a:spcBef>
                <a:spcPts val="1000"/>
              </a:spcBef>
              <a:spcAft>
                <a:spcPts val="0"/>
              </a:spcAft>
              <a:buClr>
                <a:schemeClr val="dk1"/>
              </a:buClr>
              <a:buSzPts val="2200"/>
              <a:buNone/>
            </a:pPr>
            <a:r>
              <a:t/>
            </a:r>
            <a:endParaRPr sz="2200"/>
          </a:p>
          <a:p>
            <a:pPr indent="-228600" lvl="0" marL="228600" rtl="0" algn="l">
              <a:lnSpc>
                <a:spcPct val="90000"/>
              </a:lnSpc>
              <a:spcBef>
                <a:spcPts val="1000"/>
              </a:spcBef>
              <a:spcAft>
                <a:spcPts val="0"/>
              </a:spcAft>
              <a:buClr>
                <a:schemeClr val="dk1"/>
              </a:buClr>
              <a:buSzPts val="2800"/>
              <a:buChar char="•"/>
            </a:pPr>
            <a:r>
              <a:rPr lang="en-US"/>
              <a:t>If we want to measure voltage at electrode B on the scalp, we need reference electrode A</a:t>
            </a:r>
            <a:endParaRPr/>
          </a:p>
          <a:p>
            <a:pPr indent="-88900" lvl="0" marL="228600" rtl="0" algn="l">
              <a:lnSpc>
                <a:spcPct val="90000"/>
              </a:lnSpc>
              <a:spcBef>
                <a:spcPts val="1000"/>
              </a:spcBef>
              <a:spcAft>
                <a:spcPts val="0"/>
              </a:spcAft>
              <a:buClr>
                <a:schemeClr val="dk1"/>
              </a:buClr>
              <a:buSzPts val="2200"/>
              <a:buNone/>
            </a:pPr>
            <a:r>
              <a:t/>
            </a:r>
            <a:endParaRPr sz="2200"/>
          </a:p>
          <a:p>
            <a:pPr indent="-228600" lvl="0" marL="228600" rtl="0" algn="l">
              <a:lnSpc>
                <a:spcPct val="90000"/>
              </a:lnSpc>
              <a:spcBef>
                <a:spcPts val="1000"/>
              </a:spcBef>
              <a:spcAft>
                <a:spcPts val="0"/>
              </a:spcAft>
              <a:buClr>
                <a:schemeClr val="dk1"/>
              </a:buClr>
              <a:buSzPts val="2800"/>
              <a:buChar char="•"/>
            </a:pPr>
            <a:r>
              <a:rPr lang="en-US"/>
              <a:t>Voltage at electrode B is relative to reference electrode A</a:t>
            </a:r>
            <a:endParaRPr/>
          </a:p>
          <a:p>
            <a:pPr indent="-101600" lvl="0" marL="22860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800"/>
              <a:buChar char="•"/>
            </a:pPr>
            <a:r>
              <a:rPr lang="en-US"/>
              <a:t>What is measured at each electrode is the </a:t>
            </a:r>
            <a:r>
              <a:rPr i="1" lang="en-US"/>
              <a:t>difference</a:t>
            </a:r>
            <a:r>
              <a:rPr lang="en-US"/>
              <a:t> in voltage between the electrode site and the reference site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94" name="Google Shape;794;p40"/>
          <p:cNvPicPr preferRelativeResize="0"/>
          <p:nvPr/>
        </p:nvPicPr>
        <p:blipFill rotWithShape="1">
          <a:blip r:embed="rId3">
            <a:alphaModFix/>
          </a:blip>
          <a:srcRect b="0" l="0" r="0" t="0"/>
          <a:stretch/>
        </p:blipFill>
        <p:spPr>
          <a:xfrm>
            <a:off x="10386997" y="177969"/>
            <a:ext cx="1714598" cy="1989515"/>
          </a:xfrm>
          <a:prstGeom prst="rect">
            <a:avLst/>
          </a:prstGeom>
          <a:noFill/>
          <a:ln>
            <a:noFill/>
          </a:ln>
        </p:spPr>
      </p:pic>
      <p:pic>
        <p:nvPicPr>
          <p:cNvPr id="795" name="Google Shape;795;p40"/>
          <p:cNvPicPr preferRelativeResize="0"/>
          <p:nvPr/>
        </p:nvPicPr>
        <p:blipFill rotWithShape="1">
          <a:blip r:embed="rId4">
            <a:alphaModFix/>
          </a:blip>
          <a:srcRect b="0" l="0" r="0" t="0"/>
          <a:stretch/>
        </p:blipFill>
        <p:spPr>
          <a:xfrm>
            <a:off x="7465101" y="286046"/>
            <a:ext cx="2735145" cy="177784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reference matters</a:t>
            </a:r>
            <a:endParaRPr/>
          </a:p>
        </p:txBody>
      </p:sp>
      <p:sp>
        <p:nvSpPr>
          <p:cNvPr id="801" name="Google Shape;801;p41"/>
          <p:cNvSpPr txBox="1"/>
          <p:nvPr>
            <p:ph idx="1" type="body"/>
          </p:nvPr>
        </p:nvSpPr>
        <p:spPr>
          <a:xfrm>
            <a:off x="838200" y="1825625"/>
            <a:ext cx="10515600" cy="49220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Anything common between the electrode location and reference location is subtracted out</a:t>
            </a:r>
            <a:endParaRPr/>
          </a:p>
          <a:p>
            <a:pPr indent="-228600" lvl="1" marL="685800" rtl="0" algn="l">
              <a:lnSpc>
                <a:spcPct val="90000"/>
              </a:lnSpc>
              <a:spcBef>
                <a:spcPts val="500"/>
              </a:spcBef>
              <a:spcAft>
                <a:spcPts val="0"/>
              </a:spcAft>
              <a:buClr>
                <a:schemeClr val="dk1"/>
              </a:buClr>
              <a:buSzPts val="2400"/>
              <a:buChar char="•"/>
            </a:pPr>
            <a:r>
              <a:rPr lang="en-US"/>
              <a:t>This includes brain activity at the reference site!</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There is no location on the head that does not measure brain activity</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Changing the reference changes what brain activity you can “see”</a:t>
            </a:r>
            <a:endParaRPr/>
          </a:p>
          <a:p>
            <a:pPr indent="-228600" lvl="1" marL="685800" rtl="0" algn="l">
              <a:lnSpc>
                <a:spcPct val="90000"/>
              </a:lnSpc>
              <a:spcBef>
                <a:spcPts val="500"/>
              </a:spcBef>
              <a:spcAft>
                <a:spcPts val="0"/>
              </a:spcAft>
              <a:buClr>
                <a:schemeClr val="dk1"/>
              </a:buClr>
              <a:buSzPts val="2400"/>
              <a:buChar char="•"/>
            </a:pPr>
            <a:r>
              <a:rPr lang="en-US"/>
              <a:t>Changing reference changes how your data looks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Interim summary</a:t>
            </a:r>
            <a:endParaRPr/>
          </a:p>
        </p:txBody>
      </p:sp>
      <p:sp>
        <p:nvSpPr>
          <p:cNvPr id="807" name="Google Shape;807;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US"/>
              <a:t>Electricity is described by voltage (pressure), current (volume), and resistance (blockage)</a:t>
            </a:r>
            <a:endParaRPr/>
          </a:p>
          <a:p>
            <a:pPr indent="-336550" lvl="0" marL="514350" rtl="0" algn="l">
              <a:lnSpc>
                <a:spcPct val="90000"/>
              </a:lnSpc>
              <a:spcBef>
                <a:spcPts val="1000"/>
              </a:spcBef>
              <a:spcAft>
                <a:spcPts val="0"/>
              </a:spcAft>
              <a:buClr>
                <a:schemeClr val="dk1"/>
              </a:buClr>
              <a:buSzPts val="2800"/>
              <a:buFont typeface="Calibri"/>
              <a:buNone/>
            </a:pPr>
            <a:r>
              <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Impedance is basically resistance for AC</a:t>
            </a:r>
            <a:endParaRPr/>
          </a:p>
          <a:p>
            <a:pPr indent="-336550" lvl="0" marL="514350" rtl="0" algn="l">
              <a:lnSpc>
                <a:spcPct val="90000"/>
              </a:lnSpc>
              <a:spcBef>
                <a:spcPts val="1000"/>
              </a:spcBef>
              <a:spcAft>
                <a:spcPts val="0"/>
              </a:spcAft>
              <a:buClr>
                <a:schemeClr val="dk1"/>
              </a:buClr>
              <a:buSzPts val="2800"/>
              <a:buFont typeface="Calibri"/>
              <a:buNone/>
            </a:pPr>
            <a:r>
              <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EEG reflects changes in voltage, recorded on the scalp between a given electrode and the reference electrode</a:t>
            </a:r>
            <a:endParaRPr/>
          </a:p>
          <a:p>
            <a:pPr indent="-336550" lvl="0" marL="514350" rtl="0" algn="l">
              <a:lnSpc>
                <a:spcPct val="90000"/>
              </a:lnSpc>
              <a:spcBef>
                <a:spcPts val="1000"/>
              </a:spcBef>
              <a:spcAft>
                <a:spcPts val="0"/>
              </a:spcAft>
              <a:buClr>
                <a:schemeClr val="dk1"/>
              </a:buClr>
              <a:buSzPts val="2800"/>
              <a:buFont typeface="Calibri"/>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43"/>
          <p:cNvSpPr txBox="1"/>
          <p:nvPr>
            <p:ph type="title"/>
          </p:nvPr>
        </p:nvSpPr>
        <p:spPr>
          <a:xfrm>
            <a:off x="838199" y="365125"/>
            <a:ext cx="11017469"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Environmental noise</a:t>
            </a:r>
            <a:endParaRPr/>
          </a:p>
        </p:txBody>
      </p:sp>
      <p:sp>
        <p:nvSpPr>
          <p:cNvPr id="813" name="Google Shape;813;p43"/>
          <p:cNvSpPr txBox="1"/>
          <p:nvPr>
            <p:ph idx="1" type="body"/>
          </p:nvPr>
        </p:nvSpPr>
        <p:spPr>
          <a:xfrm>
            <a:off x="838200" y="1825625"/>
            <a:ext cx="10515600" cy="466725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circuit formed by electrode B and reference A doesn’t just pick up unique brain activity at the electrode location</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A-B circuit picks up lots of stuff:</a:t>
            </a:r>
            <a:endParaRPr/>
          </a:p>
          <a:p>
            <a:pPr indent="-457200" lvl="1" marL="914400" rtl="0" algn="l">
              <a:lnSpc>
                <a:spcPct val="90000"/>
              </a:lnSpc>
              <a:spcBef>
                <a:spcPts val="500"/>
              </a:spcBef>
              <a:spcAft>
                <a:spcPts val="0"/>
              </a:spcAft>
              <a:buClr>
                <a:schemeClr val="dk1"/>
              </a:buClr>
              <a:buSzPts val="2400"/>
              <a:buAutoNum type="arabicParenR"/>
            </a:pPr>
            <a:r>
              <a:rPr lang="en-US"/>
              <a:t>Brain activity</a:t>
            </a:r>
            <a:endParaRPr/>
          </a:p>
          <a:p>
            <a:pPr indent="-457200" lvl="1" marL="914400" rtl="0" algn="l">
              <a:lnSpc>
                <a:spcPct val="90000"/>
              </a:lnSpc>
              <a:spcBef>
                <a:spcPts val="500"/>
              </a:spcBef>
              <a:spcAft>
                <a:spcPts val="0"/>
              </a:spcAft>
              <a:buClr>
                <a:schemeClr val="dk1"/>
              </a:buClr>
              <a:buSzPts val="2400"/>
              <a:buAutoNum type="arabicParenR"/>
            </a:pPr>
            <a:r>
              <a:rPr lang="en-US"/>
              <a:t>Physiological noise</a:t>
            </a:r>
            <a:endParaRPr/>
          </a:p>
          <a:p>
            <a:pPr indent="-457200" lvl="1" marL="914400" rtl="0" algn="l">
              <a:lnSpc>
                <a:spcPct val="90000"/>
              </a:lnSpc>
              <a:spcBef>
                <a:spcPts val="500"/>
              </a:spcBef>
              <a:spcAft>
                <a:spcPts val="0"/>
              </a:spcAft>
              <a:buClr>
                <a:schemeClr val="dk1"/>
              </a:buClr>
              <a:buSzPts val="2400"/>
              <a:buAutoNum type="arabicParenR"/>
            </a:pPr>
            <a:r>
              <a:rPr lang="en-US"/>
              <a:t>Environmental noise (electromagnetic radiation in the room)</a:t>
            </a:r>
            <a:endParaRPr/>
          </a:p>
          <a:p>
            <a:pPr indent="-304800" lvl="1" marL="9144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We will talk later physiological noise, what causes the environmental (electrical) noise in the room?</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304800" lvl="1" marL="914400" rtl="0" algn="l">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814" name="Google Shape;814;p43"/>
          <p:cNvPicPr preferRelativeResize="0"/>
          <p:nvPr/>
        </p:nvPicPr>
        <p:blipFill rotWithShape="1">
          <a:blip r:embed="rId3">
            <a:alphaModFix/>
          </a:blip>
          <a:srcRect b="0" l="0" r="0" t="0"/>
          <a:stretch/>
        </p:blipFill>
        <p:spPr>
          <a:xfrm>
            <a:off x="9813964" y="3070153"/>
            <a:ext cx="2041704" cy="1274305"/>
          </a:xfrm>
          <a:prstGeom prst="rect">
            <a:avLst/>
          </a:prstGeom>
          <a:noFill/>
          <a:ln>
            <a:noFill/>
          </a:ln>
        </p:spPr>
      </p:pic>
      <p:pic>
        <p:nvPicPr>
          <p:cNvPr id="815" name="Google Shape;815;p43"/>
          <p:cNvPicPr preferRelativeResize="0"/>
          <p:nvPr/>
        </p:nvPicPr>
        <p:blipFill rotWithShape="1">
          <a:blip r:embed="rId4">
            <a:alphaModFix/>
          </a:blip>
          <a:srcRect b="0" l="0" r="0" t="0"/>
          <a:stretch/>
        </p:blipFill>
        <p:spPr>
          <a:xfrm>
            <a:off x="6057123" y="3107568"/>
            <a:ext cx="844563" cy="1274305"/>
          </a:xfrm>
          <a:prstGeom prst="rect">
            <a:avLst/>
          </a:prstGeom>
          <a:noFill/>
          <a:ln>
            <a:noFill/>
          </a:ln>
        </p:spPr>
      </p:pic>
      <p:pic>
        <p:nvPicPr>
          <p:cNvPr id="816" name="Google Shape;816;p43"/>
          <p:cNvPicPr preferRelativeResize="0"/>
          <p:nvPr/>
        </p:nvPicPr>
        <p:blipFill rotWithShape="1">
          <a:blip r:embed="rId5">
            <a:alphaModFix/>
          </a:blip>
          <a:srcRect b="0" l="0" r="0" t="0"/>
          <a:stretch/>
        </p:blipFill>
        <p:spPr>
          <a:xfrm>
            <a:off x="7282588" y="3088861"/>
            <a:ext cx="2397281" cy="131172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Environmental  noise</a:t>
            </a:r>
            <a:endParaRPr/>
          </a:p>
        </p:txBody>
      </p:sp>
      <p:sp>
        <p:nvSpPr>
          <p:cNvPr id="822" name="Google Shape;822;p44"/>
          <p:cNvSpPr txBox="1"/>
          <p:nvPr>
            <p:ph idx="1" type="body"/>
          </p:nvPr>
        </p:nvSpPr>
        <p:spPr>
          <a:xfrm>
            <a:off x="533400" y="2231791"/>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Electrical current generates magnetic fields at 90 degree angle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Magnetic fields generate electrical fields at 90 degree angle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All electrical equipment and cords, if unshielded, give off EF radiation</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Common sources: lights, monitor, cords, wiring in walls, computers</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Where possible, identify and remove sources of noise</a:t>
            </a:r>
            <a:endParaRPr/>
          </a:p>
        </p:txBody>
      </p:sp>
      <p:pic>
        <p:nvPicPr>
          <p:cNvPr id="823" name="Google Shape;823;p44"/>
          <p:cNvPicPr preferRelativeResize="0"/>
          <p:nvPr/>
        </p:nvPicPr>
        <p:blipFill rotWithShape="1">
          <a:blip r:embed="rId3">
            <a:alphaModFix/>
          </a:blip>
          <a:srcRect b="0" l="0" r="0" t="0"/>
          <a:stretch/>
        </p:blipFill>
        <p:spPr>
          <a:xfrm>
            <a:off x="8892988" y="0"/>
            <a:ext cx="3299012" cy="2581835"/>
          </a:xfrm>
          <a:prstGeom prst="rect">
            <a:avLst/>
          </a:prstGeom>
          <a:noFill/>
          <a:ln>
            <a:noFill/>
          </a:ln>
        </p:spPr>
      </p:pic>
      <p:pic>
        <p:nvPicPr>
          <p:cNvPr id="824" name="Google Shape;824;p44"/>
          <p:cNvPicPr preferRelativeResize="0"/>
          <p:nvPr/>
        </p:nvPicPr>
        <p:blipFill rotWithShape="1">
          <a:blip r:embed="rId4">
            <a:alphaModFix/>
          </a:blip>
          <a:srcRect b="0" l="0" r="0" t="0"/>
          <a:stretch/>
        </p:blipFill>
        <p:spPr>
          <a:xfrm>
            <a:off x="6096000" y="481469"/>
            <a:ext cx="2421455" cy="151132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Reducing noise</a:t>
            </a:r>
            <a:endParaRPr/>
          </a:p>
        </p:txBody>
      </p:sp>
      <p:sp>
        <p:nvSpPr>
          <p:cNvPr id="830" name="Google Shape;830;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Ideal recording set-up:</a:t>
            </a:r>
            <a:endParaRPr/>
          </a:p>
          <a:p>
            <a:pPr indent="-228600" lvl="0" marL="228600" rtl="0" algn="l">
              <a:lnSpc>
                <a:spcPct val="90000"/>
              </a:lnSpc>
              <a:spcBef>
                <a:spcPts val="1000"/>
              </a:spcBef>
              <a:spcAft>
                <a:spcPts val="0"/>
              </a:spcAft>
              <a:buClr>
                <a:schemeClr val="dk1"/>
              </a:buClr>
              <a:buSzPts val="2800"/>
              <a:buChar char="•"/>
            </a:pPr>
            <a:r>
              <a:rPr lang="en-US"/>
              <a:t>Electrically shielded participant room</a:t>
            </a:r>
            <a:endParaRPr/>
          </a:p>
          <a:p>
            <a:pPr indent="-228600" lvl="0" marL="228600" rtl="0" algn="l">
              <a:lnSpc>
                <a:spcPct val="90000"/>
              </a:lnSpc>
              <a:spcBef>
                <a:spcPts val="1000"/>
              </a:spcBef>
              <a:spcAft>
                <a:spcPts val="0"/>
              </a:spcAft>
              <a:buClr>
                <a:schemeClr val="dk1"/>
              </a:buClr>
              <a:buSzPts val="2800"/>
              <a:buChar char="•"/>
            </a:pPr>
            <a:r>
              <a:rPr lang="en-US"/>
              <a:t>All computers and nearly all other electrical devices, cords, etc. outside of participant room</a:t>
            </a:r>
            <a:endParaRPr/>
          </a:p>
          <a:p>
            <a:pPr indent="-228600" lvl="0" marL="228600" rtl="0" algn="l">
              <a:lnSpc>
                <a:spcPct val="90000"/>
              </a:lnSpc>
              <a:spcBef>
                <a:spcPts val="1000"/>
              </a:spcBef>
              <a:spcAft>
                <a:spcPts val="0"/>
              </a:spcAft>
              <a:buClr>
                <a:schemeClr val="dk1"/>
              </a:buClr>
              <a:buSzPts val="2800"/>
              <a:buChar char="•"/>
            </a:pPr>
            <a:r>
              <a:rPr lang="en-US"/>
              <a:t>Cords and equipment inside participant room are shielded</a:t>
            </a:r>
            <a:endParaRPr/>
          </a:p>
          <a:p>
            <a:pPr indent="-228600" lvl="1" marL="685800" rtl="0" algn="l">
              <a:lnSpc>
                <a:spcPct val="90000"/>
              </a:lnSpc>
              <a:spcBef>
                <a:spcPts val="500"/>
              </a:spcBef>
              <a:spcAft>
                <a:spcPts val="0"/>
              </a:spcAft>
              <a:buClr>
                <a:schemeClr val="dk1"/>
              </a:buClr>
              <a:buSzPts val="2400"/>
              <a:buChar char="•"/>
            </a:pPr>
            <a:r>
              <a:rPr i="1" lang="en-US"/>
              <a:t>If can’t shield wires, at least do not let them coil/tangle!</a:t>
            </a:r>
            <a:endParaRPr/>
          </a:p>
          <a:p>
            <a:pPr indent="-228600" lvl="0" marL="228600" rtl="0" algn="l">
              <a:lnSpc>
                <a:spcPct val="90000"/>
              </a:lnSpc>
              <a:spcBef>
                <a:spcPts val="1000"/>
              </a:spcBef>
              <a:spcAft>
                <a:spcPts val="0"/>
              </a:spcAft>
              <a:buClr>
                <a:schemeClr val="dk1"/>
              </a:buClr>
              <a:buSzPts val="2800"/>
              <a:buChar char="•"/>
            </a:pPr>
            <a:r>
              <a:rPr lang="en-US"/>
              <a:t>LED monitor and lighting</a:t>
            </a:r>
            <a:endParaRPr/>
          </a:p>
          <a:p>
            <a:pPr indent="-228600" lvl="0" marL="228600" rtl="0" algn="l">
              <a:lnSpc>
                <a:spcPct val="90000"/>
              </a:lnSpc>
              <a:spcBef>
                <a:spcPts val="1000"/>
              </a:spcBef>
              <a:spcAft>
                <a:spcPts val="0"/>
              </a:spcAft>
              <a:buClr>
                <a:schemeClr val="dk1"/>
              </a:buClr>
              <a:buSzPts val="2800"/>
              <a:buChar char="•"/>
            </a:pPr>
            <a:r>
              <a:rPr lang="en-US"/>
              <a:t>No metal contacts with participant</a:t>
            </a:r>
            <a:endParaRPr/>
          </a:p>
          <a:p>
            <a:pPr indent="-228600" lvl="0" marL="228600" rtl="0" algn="l">
              <a:lnSpc>
                <a:spcPct val="90000"/>
              </a:lnSpc>
              <a:spcBef>
                <a:spcPts val="1000"/>
              </a:spcBef>
              <a:spcAft>
                <a:spcPts val="0"/>
              </a:spcAft>
              <a:buClr>
                <a:schemeClr val="dk1"/>
              </a:buClr>
              <a:buSzPts val="2800"/>
              <a:buChar char="•"/>
            </a:pPr>
            <a:r>
              <a:rPr lang="en-US"/>
              <a:t>No personal electronics in room</a:t>
            </a:r>
            <a:endParaRPr/>
          </a:p>
        </p:txBody>
      </p:sp>
      <p:pic>
        <p:nvPicPr>
          <p:cNvPr id="831" name="Google Shape;831;p45"/>
          <p:cNvPicPr preferRelativeResize="0"/>
          <p:nvPr/>
        </p:nvPicPr>
        <p:blipFill rotWithShape="1">
          <a:blip r:embed="rId3">
            <a:alphaModFix/>
          </a:blip>
          <a:srcRect b="0" l="0" r="0" t="0"/>
          <a:stretch/>
        </p:blipFill>
        <p:spPr>
          <a:xfrm>
            <a:off x="5997074" y="283480"/>
            <a:ext cx="2918325" cy="1821438"/>
          </a:xfrm>
          <a:prstGeom prst="rect">
            <a:avLst/>
          </a:prstGeom>
          <a:noFill/>
          <a:ln>
            <a:noFill/>
          </a:ln>
        </p:spPr>
      </p:pic>
      <p:pic>
        <p:nvPicPr>
          <p:cNvPr descr="Extension Cord Safety: What to Do and What to Avoid - State Farm®" id="832" name="Google Shape;832;p45"/>
          <p:cNvPicPr preferRelativeResize="0"/>
          <p:nvPr/>
        </p:nvPicPr>
        <p:blipFill rotWithShape="1">
          <a:blip r:embed="rId4">
            <a:alphaModFix/>
          </a:blip>
          <a:srcRect b="0" l="0" r="0" t="0"/>
          <a:stretch/>
        </p:blipFill>
        <p:spPr>
          <a:xfrm>
            <a:off x="8724000" y="283479"/>
            <a:ext cx="3244844" cy="1821439"/>
          </a:xfrm>
          <a:prstGeom prst="rect">
            <a:avLst/>
          </a:prstGeom>
          <a:noFill/>
          <a:ln>
            <a:noFill/>
          </a:ln>
        </p:spPr>
      </p:pic>
      <p:pic>
        <p:nvPicPr>
          <p:cNvPr descr="Automatic LED Light inUrdu - Electronics in urdu" id="833" name="Google Shape;833;p45"/>
          <p:cNvPicPr preferRelativeResize="0"/>
          <p:nvPr/>
        </p:nvPicPr>
        <p:blipFill rotWithShape="1">
          <a:blip r:embed="rId5">
            <a:alphaModFix/>
          </a:blip>
          <a:srcRect b="0" l="0" r="0" t="0"/>
          <a:stretch/>
        </p:blipFill>
        <p:spPr>
          <a:xfrm flipH="1" rot="10800000">
            <a:off x="9405257" y="4685658"/>
            <a:ext cx="2786743" cy="217234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ground electrode</a:t>
            </a:r>
            <a:endParaRPr/>
          </a:p>
        </p:txBody>
      </p:sp>
      <p:sp>
        <p:nvSpPr>
          <p:cNvPr id="839" name="Google Shape;839;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For noise sources we cannot remove, what can we do reduce the effect of these noise sources on our recorded EEG? </a:t>
            </a:r>
            <a:endParaRPr/>
          </a:p>
          <a:p>
            <a:pPr indent="-228600" lvl="1" marL="685800" rtl="0" algn="l">
              <a:lnSpc>
                <a:spcPct val="90000"/>
              </a:lnSpc>
              <a:spcBef>
                <a:spcPts val="500"/>
              </a:spcBef>
              <a:spcAft>
                <a:spcPts val="0"/>
              </a:spcAft>
              <a:buClr>
                <a:schemeClr val="dk1"/>
              </a:buClr>
              <a:buSzPct val="100000"/>
              <a:buChar char="•"/>
            </a:pPr>
            <a:r>
              <a:rPr lang="en-US"/>
              <a:t>Need to measure it, and subtract it out!</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The ground electrode allows us to measure/remove E noise</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Voltage between the reference and the ground will pick up environmental noise</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Subtracting ground-&gt;reference activity (E noise) from reference-&gt; electrode activity (brain/pysio + E noise) removes E noise</a:t>
            </a:r>
            <a:endParaRPr/>
          </a:p>
          <a:p>
            <a:pPr indent="-228600" lvl="1" marL="685800" rtl="0" algn="l">
              <a:lnSpc>
                <a:spcPct val="90000"/>
              </a:lnSpc>
              <a:spcBef>
                <a:spcPts val="500"/>
              </a:spcBef>
              <a:spcAft>
                <a:spcPts val="0"/>
              </a:spcAft>
              <a:buClr>
                <a:schemeClr val="dk1"/>
              </a:buClr>
              <a:buSzPct val="100000"/>
              <a:buChar char="•"/>
            </a:pPr>
            <a:r>
              <a:rPr lang="en-US"/>
              <a:t>Common mode rejection: rejecting common electrical activity</a:t>
            </a:r>
            <a:endParaRPr/>
          </a:p>
        </p:txBody>
      </p:sp>
      <p:pic>
        <p:nvPicPr>
          <p:cNvPr id="840" name="Google Shape;840;p46"/>
          <p:cNvPicPr preferRelativeResize="0"/>
          <p:nvPr/>
        </p:nvPicPr>
        <p:blipFill rotWithShape="1">
          <a:blip r:embed="rId3">
            <a:alphaModFix/>
          </a:blip>
          <a:srcRect b="0" l="0" r="0" t="0"/>
          <a:stretch/>
        </p:blipFill>
        <p:spPr>
          <a:xfrm rot="-7186810">
            <a:off x="10384636" y="-406893"/>
            <a:ext cx="1807774" cy="18077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impedance matters</a:t>
            </a:r>
            <a:endParaRPr/>
          </a:p>
        </p:txBody>
      </p:sp>
      <p:sp>
        <p:nvSpPr>
          <p:cNvPr id="846" name="Google Shape;846;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If the ground-&gt;reference circuit picks up E noise and this is subtracted from the reference-&gt;electrode circuits, why do we still see </a:t>
            </a:r>
            <a:r>
              <a:rPr i="1" lang="en-US"/>
              <a:t>some</a:t>
            </a:r>
            <a:r>
              <a:rPr lang="en-US"/>
              <a:t> E noise in recorded EEG?</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Common mode rejection assumes similar measurement at the electrode, reference, and ground</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Measurement is highly influenced by impedance!</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This is why it is critical to lower impedance levels, to ensure the ability to reject E noise when recording</a:t>
            </a:r>
            <a:endParaRPr/>
          </a:p>
        </p:txBody>
      </p:sp>
      <p:pic>
        <p:nvPicPr>
          <p:cNvPr descr="omega letter meaning - Cheap Online Shopping -" id="847" name="Google Shape;847;p47"/>
          <p:cNvPicPr preferRelativeResize="0"/>
          <p:nvPr/>
        </p:nvPicPr>
        <p:blipFill rotWithShape="1">
          <a:blip r:embed="rId3">
            <a:alphaModFix/>
          </a:blip>
          <a:srcRect b="0" l="0" r="0" t="0"/>
          <a:stretch/>
        </p:blipFill>
        <p:spPr>
          <a:xfrm>
            <a:off x="10906811" y="0"/>
            <a:ext cx="1108310" cy="143350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Interim summary</a:t>
            </a:r>
            <a:endParaRPr/>
          </a:p>
        </p:txBody>
      </p:sp>
      <p:sp>
        <p:nvSpPr>
          <p:cNvPr id="853" name="Google Shape;853;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514350" lvl="0" marL="514350" rtl="0" algn="l">
              <a:lnSpc>
                <a:spcPct val="90000"/>
              </a:lnSpc>
              <a:spcBef>
                <a:spcPts val="0"/>
              </a:spcBef>
              <a:spcAft>
                <a:spcPts val="0"/>
              </a:spcAft>
              <a:buClr>
                <a:schemeClr val="dk1"/>
              </a:buClr>
              <a:buSzPct val="100000"/>
              <a:buFont typeface="Calibri"/>
              <a:buAutoNum type="arabicPeriod"/>
            </a:pPr>
            <a:r>
              <a:rPr lang="en-US"/>
              <a:t>EEG electrodes pick up neural activity, physiological artifacts, and environmental noise</a:t>
            </a:r>
            <a:endParaRPr/>
          </a:p>
          <a:p>
            <a:pPr indent="-349885" lvl="0" marL="514350" rtl="0" algn="l">
              <a:lnSpc>
                <a:spcPct val="90000"/>
              </a:lnSpc>
              <a:spcBef>
                <a:spcPts val="1000"/>
              </a:spcBef>
              <a:spcAft>
                <a:spcPts val="0"/>
              </a:spcAft>
              <a:buClr>
                <a:schemeClr val="dk1"/>
              </a:buClr>
              <a:buSzPct val="100000"/>
              <a:buFont typeface="Calibri"/>
              <a:buNone/>
            </a:pPr>
            <a:r>
              <a:t/>
            </a:r>
            <a:endParaRPr/>
          </a:p>
          <a:p>
            <a:pPr indent="-514350" lvl="0" marL="514350" rtl="0" algn="l">
              <a:lnSpc>
                <a:spcPct val="90000"/>
              </a:lnSpc>
              <a:spcBef>
                <a:spcPts val="1000"/>
              </a:spcBef>
              <a:spcAft>
                <a:spcPts val="0"/>
              </a:spcAft>
              <a:buClr>
                <a:schemeClr val="dk1"/>
              </a:buClr>
              <a:buSzPct val="100000"/>
              <a:buFont typeface="Calibri"/>
              <a:buAutoNum type="arabicPeriod"/>
            </a:pPr>
            <a:r>
              <a:rPr lang="en-US"/>
              <a:t>We are careful to reduce environmental noise as much as possible in terms of room set up</a:t>
            </a:r>
            <a:endParaRPr/>
          </a:p>
          <a:p>
            <a:pPr indent="-349885" lvl="0" marL="514350" rtl="0" algn="l">
              <a:lnSpc>
                <a:spcPct val="90000"/>
              </a:lnSpc>
              <a:spcBef>
                <a:spcPts val="1000"/>
              </a:spcBef>
              <a:spcAft>
                <a:spcPts val="0"/>
              </a:spcAft>
              <a:buClr>
                <a:schemeClr val="dk1"/>
              </a:buClr>
              <a:buSzPct val="100000"/>
              <a:buFont typeface="Calibri"/>
              <a:buNone/>
            </a:pPr>
            <a:r>
              <a:t/>
            </a:r>
            <a:endParaRPr/>
          </a:p>
          <a:p>
            <a:pPr indent="-514350" lvl="0" marL="514350" rtl="0" algn="l">
              <a:lnSpc>
                <a:spcPct val="90000"/>
              </a:lnSpc>
              <a:spcBef>
                <a:spcPts val="1000"/>
              </a:spcBef>
              <a:spcAft>
                <a:spcPts val="0"/>
              </a:spcAft>
              <a:buClr>
                <a:schemeClr val="dk1"/>
              </a:buClr>
              <a:buSzPct val="100000"/>
              <a:buFont typeface="Calibri"/>
              <a:buAutoNum type="arabicPeriod"/>
            </a:pPr>
            <a:r>
              <a:rPr lang="en-US"/>
              <a:t>Common mode rejection (subtracting what is common in the ground-ref and electrode-ref circuits) can help to remove additional environmental noise</a:t>
            </a:r>
            <a:endParaRPr/>
          </a:p>
          <a:p>
            <a:pPr indent="-349885" lvl="0" marL="514350" rtl="0" algn="l">
              <a:lnSpc>
                <a:spcPct val="90000"/>
              </a:lnSpc>
              <a:spcBef>
                <a:spcPts val="1000"/>
              </a:spcBef>
              <a:spcAft>
                <a:spcPts val="0"/>
              </a:spcAft>
              <a:buClr>
                <a:schemeClr val="dk1"/>
              </a:buClr>
              <a:buSzPct val="100000"/>
              <a:buFont typeface="Calibri"/>
              <a:buNone/>
            </a:pPr>
            <a:r>
              <a:t/>
            </a:r>
            <a:endParaRPr/>
          </a:p>
          <a:p>
            <a:pPr indent="-514350" lvl="0" marL="514350" rtl="0" algn="l">
              <a:lnSpc>
                <a:spcPct val="90000"/>
              </a:lnSpc>
              <a:spcBef>
                <a:spcPts val="1000"/>
              </a:spcBef>
              <a:spcAft>
                <a:spcPts val="0"/>
              </a:spcAft>
              <a:buClr>
                <a:schemeClr val="dk1"/>
              </a:buClr>
              <a:buSzPct val="100000"/>
              <a:buFont typeface="Calibri"/>
              <a:buAutoNum type="arabicPeriod"/>
            </a:pPr>
            <a:r>
              <a:rPr lang="en-US"/>
              <a:t>Lower impedance results in better rejection of environmental noise</a:t>
            </a:r>
            <a:endParaRPr/>
          </a:p>
          <a:p>
            <a:pPr indent="-349885" lvl="0" marL="514350" rtl="0" algn="l">
              <a:lnSpc>
                <a:spcPct val="90000"/>
              </a:lnSpc>
              <a:spcBef>
                <a:spcPts val="1000"/>
              </a:spcBef>
              <a:spcAft>
                <a:spcPts val="0"/>
              </a:spcAft>
              <a:buClr>
                <a:schemeClr val="dk1"/>
              </a:buClr>
              <a:buSzPct val="100000"/>
              <a:buFont typeface="Calibri"/>
              <a:buNone/>
            </a:pPr>
            <a:r>
              <a:t/>
            </a:r>
            <a:endParaRPr/>
          </a:p>
          <a:p>
            <a:pPr indent="-349885" lvl="0" marL="514350" rtl="0" algn="l">
              <a:lnSpc>
                <a:spcPct val="90000"/>
              </a:lnSpc>
              <a:spcBef>
                <a:spcPts val="1000"/>
              </a:spcBef>
              <a:spcAft>
                <a:spcPts val="0"/>
              </a:spcAft>
              <a:buClr>
                <a:schemeClr val="dk1"/>
              </a:buClr>
              <a:buSzPct val="100000"/>
              <a:buFont typeface="Calibri"/>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49"/>
          <p:cNvSpPr txBox="1"/>
          <p:nvPr>
            <p:ph type="title"/>
          </p:nvPr>
        </p:nvSpPr>
        <p:spPr>
          <a:xfrm>
            <a:off x="838200" y="136661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Questions?</a:t>
            </a:r>
            <a:endParaRPr/>
          </a:p>
        </p:txBody>
      </p:sp>
      <p:sp>
        <p:nvSpPr>
          <p:cNvPr id="859" name="Google Shape;859;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i="1" lang="en-US"/>
              <a:t>Next up: Our EEG Systems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grpSp>
        <p:nvGrpSpPr>
          <p:cNvPr id="143" name="Google Shape;143;p5"/>
          <p:cNvGrpSpPr/>
          <p:nvPr/>
        </p:nvGrpSpPr>
        <p:grpSpPr>
          <a:xfrm>
            <a:off x="3551031" y="3448093"/>
            <a:ext cx="5226535" cy="1995616"/>
            <a:chOff x="2324100" y="3429000"/>
            <a:chExt cx="4076701" cy="1524000"/>
          </a:xfrm>
        </p:grpSpPr>
        <p:sp>
          <p:nvSpPr>
            <p:cNvPr id="144" name="Google Shape;144;p5"/>
            <p:cNvSpPr/>
            <p:nvPr/>
          </p:nvSpPr>
          <p:spPr>
            <a:xfrm>
              <a:off x="2667000" y="3733800"/>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A</a:t>
              </a:r>
              <a:endParaRPr/>
            </a:p>
          </p:txBody>
        </p:sp>
        <p:sp>
          <p:nvSpPr>
            <p:cNvPr id="145" name="Google Shape;145;p5"/>
            <p:cNvSpPr/>
            <p:nvPr/>
          </p:nvSpPr>
          <p:spPr>
            <a:xfrm>
              <a:off x="5105399" y="3736019"/>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D</a:t>
              </a:r>
              <a:endParaRPr/>
            </a:p>
          </p:txBody>
        </p:sp>
        <p:sp>
          <p:nvSpPr>
            <p:cNvPr id="146" name="Google Shape;146;p5"/>
            <p:cNvSpPr/>
            <p:nvPr/>
          </p:nvSpPr>
          <p:spPr>
            <a:xfrm>
              <a:off x="3884720" y="4343400"/>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C</a:t>
              </a:r>
              <a:endParaRPr/>
            </a:p>
          </p:txBody>
        </p:sp>
        <p:sp>
          <p:nvSpPr>
            <p:cNvPr id="147" name="Google Shape;147;p5"/>
            <p:cNvSpPr/>
            <p:nvPr/>
          </p:nvSpPr>
          <p:spPr>
            <a:xfrm>
              <a:off x="3885460" y="3429000"/>
              <a:ext cx="914400" cy="6096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B</a:t>
              </a:r>
              <a:endParaRPr/>
            </a:p>
          </p:txBody>
        </p:sp>
        <p:cxnSp>
          <p:nvCxnSpPr>
            <p:cNvPr id="148" name="Google Shape;148;p5"/>
            <p:cNvCxnSpPr>
              <a:endCxn id="147" idx="1"/>
            </p:cNvCxnSpPr>
            <p:nvPr/>
          </p:nvCxnSpPr>
          <p:spPr>
            <a:xfrm flipH="1" rot="10800000">
              <a:off x="3581260" y="3733800"/>
              <a:ext cx="304200" cy="152400"/>
            </a:xfrm>
            <a:prstGeom prst="straightConnector1">
              <a:avLst/>
            </a:prstGeom>
            <a:noFill/>
            <a:ln cap="flat" cmpd="sng" w="38100">
              <a:solidFill>
                <a:schemeClr val="accent2"/>
              </a:solidFill>
              <a:prstDash val="solid"/>
              <a:miter lim="800000"/>
              <a:headEnd len="sm" w="sm" type="none"/>
              <a:tailEnd len="med" w="med" type="stealth"/>
            </a:ln>
          </p:spPr>
        </p:cxnSp>
        <p:cxnSp>
          <p:nvCxnSpPr>
            <p:cNvPr id="149" name="Google Shape;149;p5"/>
            <p:cNvCxnSpPr/>
            <p:nvPr/>
          </p:nvCxnSpPr>
          <p:spPr>
            <a:xfrm>
              <a:off x="4799121" y="3708646"/>
              <a:ext cx="306279" cy="177554"/>
            </a:xfrm>
            <a:prstGeom prst="straightConnector1">
              <a:avLst/>
            </a:prstGeom>
            <a:noFill/>
            <a:ln cap="flat" cmpd="sng" w="38100">
              <a:solidFill>
                <a:schemeClr val="accent2"/>
              </a:solidFill>
              <a:prstDash val="solid"/>
              <a:miter lim="800000"/>
              <a:headEnd len="sm" w="sm" type="none"/>
              <a:tailEnd len="med" w="med" type="stealth"/>
            </a:ln>
          </p:spPr>
        </p:cxnSp>
        <p:cxnSp>
          <p:nvCxnSpPr>
            <p:cNvPr id="150" name="Google Shape;150;p5"/>
            <p:cNvCxnSpPr/>
            <p:nvPr/>
          </p:nvCxnSpPr>
          <p:spPr>
            <a:xfrm>
              <a:off x="3580660" y="4117020"/>
              <a:ext cx="304800" cy="302581"/>
            </a:xfrm>
            <a:prstGeom prst="straightConnector1">
              <a:avLst/>
            </a:prstGeom>
            <a:noFill/>
            <a:ln cap="flat" cmpd="sng" w="38100">
              <a:solidFill>
                <a:schemeClr val="accent2"/>
              </a:solidFill>
              <a:prstDash val="solid"/>
              <a:miter lim="800000"/>
              <a:headEnd len="sm" w="sm" type="none"/>
              <a:tailEnd len="med" w="med" type="stealth"/>
            </a:ln>
          </p:spPr>
        </p:cxnSp>
        <p:cxnSp>
          <p:nvCxnSpPr>
            <p:cNvPr id="151" name="Google Shape;151;p5"/>
            <p:cNvCxnSpPr/>
            <p:nvPr/>
          </p:nvCxnSpPr>
          <p:spPr>
            <a:xfrm flipH="1" rot="10800000">
              <a:off x="4799120" y="4343400"/>
              <a:ext cx="304060" cy="152400"/>
            </a:xfrm>
            <a:prstGeom prst="straightConnector1">
              <a:avLst/>
            </a:prstGeom>
            <a:noFill/>
            <a:ln cap="flat" cmpd="sng" w="38100">
              <a:solidFill>
                <a:schemeClr val="accent2"/>
              </a:solidFill>
              <a:prstDash val="solid"/>
              <a:miter lim="800000"/>
              <a:headEnd len="sm" w="sm" type="none"/>
              <a:tailEnd len="med" w="med" type="stealth"/>
            </a:ln>
          </p:spPr>
        </p:cxnSp>
        <p:cxnSp>
          <p:nvCxnSpPr>
            <p:cNvPr id="152" name="Google Shape;152;p5"/>
            <p:cNvCxnSpPr/>
            <p:nvPr/>
          </p:nvCxnSpPr>
          <p:spPr>
            <a:xfrm flipH="1" rot="10800000">
              <a:off x="6057900" y="4038601"/>
              <a:ext cx="342901" cy="2219"/>
            </a:xfrm>
            <a:prstGeom prst="straightConnector1">
              <a:avLst/>
            </a:prstGeom>
            <a:noFill/>
            <a:ln cap="flat" cmpd="sng" w="38100">
              <a:solidFill>
                <a:schemeClr val="accent2"/>
              </a:solidFill>
              <a:prstDash val="solid"/>
              <a:miter lim="800000"/>
              <a:headEnd len="sm" w="sm" type="none"/>
              <a:tailEnd len="med" w="med" type="stealth"/>
            </a:ln>
          </p:spPr>
        </p:cxnSp>
        <p:cxnSp>
          <p:nvCxnSpPr>
            <p:cNvPr id="153" name="Google Shape;153;p5"/>
            <p:cNvCxnSpPr/>
            <p:nvPr/>
          </p:nvCxnSpPr>
          <p:spPr>
            <a:xfrm flipH="1" rot="10800000">
              <a:off x="2324100" y="4055616"/>
              <a:ext cx="342901" cy="2219"/>
            </a:xfrm>
            <a:prstGeom prst="straightConnector1">
              <a:avLst/>
            </a:prstGeom>
            <a:noFill/>
            <a:ln cap="flat" cmpd="sng" w="38100">
              <a:solidFill>
                <a:schemeClr val="accent2"/>
              </a:solidFill>
              <a:prstDash val="solid"/>
              <a:miter lim="800000"/>
              <a:headEnd len="sm" w="sm" type="none"/>
              <a:tailEnd len="med" w="med" type="stealth"/>
            </a:ln>
          </p:spPr>
        </p:cxnSp>
      </p:grpSp>
      <p:pic>
        <p:nvPicPr>
          <p:cNvPr id="154" name="Google Shape;154;p5"/>
          <p:cNvPicPr preferRelativeResize="0"/>
          <p:nvPr>
            <p:ph idx="1" type="body"/>
          </p:nvPr>
        </p:nvPicPr>
        <p:blipFill rotWithShape="1">
          <a:blip r:embed="rId3">
            <a:alphaModFix/>
          </a:blip>
          <a:srcRect b="0" l="0" r="0" t="0"/>
          <a:stretch/>
        </p:blipFill>
        <p:spPr>
          <a:xfrm>
            <a:off x="737890" y="1955546"/>
            <a:ext cx="3130866" cy="3130866"/>
          </a:xfrm>
          <a:prstGeom prst="rect">
            <a:avLst/>
          </a:prstGeom>
          <a:noFill/>
          <a:ln>
            <a:noFill/>
          </a:ln>
        </p:spPr>
      </p:pic>
      <p:sp>
        <p:nvSpPr>
          <p:cNvPr id="155" name="Google Shape;155;p5"/>
          <p:cNvSpPr txBox="1"/>
          <p:nvPr>
            <p:ph type="title"/>
          </p:nvPr>
        </p:nvSpPr>
        <p:spPr>
          <a:xfrm>
            <a:off x="285989" y="111690"/>
            <a:ext cx="7624803"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EA3F2"/>
              </a:buClr>
              <a:buSzPts val="3600"/>
              <a:buFont typeface="Calibri"/>
              <a:buNone/>
            </a:pPr>
            <a:r>
              <a:rPr b="1" i="1" lang="en-US" sz="3600"/>
              <a:t>Cognitive Neuroscience </a:t>
            </a:r>
            <a:r>
              <a:rPr lang="en-US" sz="3200"/>
              <a:t>Links </a:t>
            </a:r>
            <a:r>
              <a:rPr b="1" i="1" lang="en-US" sz="3600"/>
              <a:t>Brain</a:t>
            </a:r>
            <a:r>
              <a:rPr lang="en-US" sz="3200"/>
              <a:t> to the Cognitive Processes Underlying Behavior</a:t>
            </a:r>
            <a:endParaRPr sz="3200"/>
          </a:p>
        </p:txBody>
      </p:sp>
      <p:sp>
        <p:nvSpPr>
          <p:cNvPr id="156" name="Google Shape;156;p5"/>
          <p:cNvSpPr/>
          <p:nvPr/>
        </p:nvSpPr>
        <p:spPr>
          <a:xfrm>
            <a:off x="5366425" y="2199023"/>
            <a:ext cx="1621370" cy="810685"/>
          </a:xfrm>
          <a:prstGeom prst="roundRect">
            <a:avLst>
              <a:gd fmla="val 16667" name="adj"/>
            </a:avLst>
          </a:prstGeom>
          <a:solidFill>
            <a:schemeClr val="accent2"/>
          </a:solidFill>
          <a:ln cap="flat" cmpd="sng" w="12700">
            <a:solidFill>
              <a:srgbClr val="A1A1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Cognitive</a:t>
            </a:r>
            <a:endParaRPr/>
          </a:p>
          <a:p>
            <a:pPr indent="0" lvl="0" marL="0" marR="0" rtl="0" algn="ctr">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Processes</a:t>
            </a:r>
            <a:endParaRPr sz="1800">
              <a:solidFill>
                <a:schemeClr val="dk1"/>
              </a:solidFill>
              <a:latin typeface="Calibri"/>
              <a:ea typeface="Calibri"/>
              <a:cs typeface="Calibri"/>
              <a:sym typeface="Calibri"/>
            </a:endParaRPr>
          </a:p>
        </p:txBody>
      </p:sp>
      <p:pic>
        <p:nvPicPr>
          <p:cNvPr id="157" name="Google Shape;157;p5"/>
          <p:cNvPicPr preferRelativeResize="0"/>
          <p:nvPr/>
        </p:nvPicPr>
        <p:blipFill rotWithShape="1">
          <a:blip r:embed="rId4">
            <a:alphaModFix/>
          </a:blip>
          <a:srcRect b="0" l="0" r="0" t="0"/>
          <a:stretch/>
        </p:blipFill>
        <p:spPr>
          <a:xfrm>
            <a:off x="9709014" y="3173736"/>
            <a:ext cx="2191073" cy="2313901"/>
          </a:xfrm>
          <a:prstGeom prst="rect">
            <a:avLst/>
          </a:prstGeom>
          <a:noFill/>
          <a:ln>
            <a:noFill/>
          </a:ln>
        </p:spPr>
      </p:pic>
      <p:sp>
        <p:nvSpPr>
          <p:cNvPr id="158" name="Google Shape;158;p5"/>
          <p:cNvSpPr txBox="1"/>
          <p:nvPr/>
        </p:nvSpPr>
        <p:spPr>
          <a:xfrm>
            <a:off x="1963877" y="2349308"/>
            <a:ext cx="1932171" cy="64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“There’s a bear behind you”</a:t>
            </a:r>
            <a:endParaRPr sz="1800">
              <a:solidFill>
                <a:schemeClr val="dk1"/>
              </a:solidFill>
              <a:latin typeface="Calibri"/>
              <a:ea typeface="Calibri"/>
              <a:cs typeface="Calibri"/>
              <a:sym typeface="Calibri"/>
            </a:endParaRPr>
          </a:p>
        </p:txBody>
      </p:sp>
      <p:sp>
        <p:nvSpPr>
          <p:cNvPr id="159" name="Google Shape;159;p5"/>
          <p:cNvSpPr txBox="1"/>
          <p:nvPr/>
        </p:nvSpPr>
        <p:spPr>
          <a:xfrm>
            <a:off x="3976220" y="3946997"/>
            <a:ext cx="1185488" cy="58477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Understand</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 Words</a:t>
            </a:r>
            <a:endParaRPr/>
          </a:p>
        </p:txBody>
      </p:sp>
      <p:sp>
        <p:nvSpPr>
          <p:cNvPr id="160" name="Google Shape;160;p5"/>
          <p:cNvSpPr txBox="1"/>
          <p:nvPr/>
        </p:nvSpPr>
        <p:spPr>
          <a:xfrm>
            <a:off x="5599424" y="3585606"/>
            <a:ext cx="1063494" cy="58477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Localize </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Bear</a:t>
            </a:r>
            <a:endParaRPr/>
          </a:p>
        </p:txBody>
      </p:sp>
      <p:sp>
        <p:nvSpPr>
          <p:cNvPr id="161" name="Google Shape;161;p5"/>
          <p:cNvSpPr txBox="1"/>
          <p:nvPr/>
        </p:nvSpPr>
        <p:spPr>
          <a:xfrm>
            <a:off x="5606122" y="4745244"/>
            <a:ext cx="1034449" cy="584775"/>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Recognize</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 Bear</a:t>
            </a:r>
            <a:endParaRPr/>
          </a:p>
        </p:txBody>
      </p:sp>
      <p:sp>
        <p:nvSpPr>
          <p:cNvPr id="162" name="Google Shape;162;p5"/>
          <p:cNvSpPr txBox="1"/>
          <p:nvPr/>
        </p:nvSpPr>
        <p:spPr>
          <a:xfrm>
            <a:off x="7118683" y="3824136"/>
            <a:ext cx="1175152" cy="83099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Motor </a:t>
            </a:r>
            <a:r>
              <a:rPr b="1" lang="en-US" sz="1400">
                <a:solidFill>
                  <a:schemeClr val="lt1"/>
                </a:solidFill>
                <a:latin typeface="Calibri"/>
                <a:ea typeface="Calibri"/>
                <a:cs typeface="Calibri"/>
                <a:sym typeface="Calibri"/>
              </a:rPr>
              <a:t>Output</a:t>
            </a:r>
            <a:r>
              <a:rPr b="1" lang="en-US" sz="1600">
                <a:solidFill>
                  <a:schemeClr val="lt1"/>
                </a:solidFill>
                <a:latin typeface="Calibri"/>
                <a:ea typeface="Calibri"/>
                <a:cs typeface="Calibri"/>
                <a:sym typeface="Calibri"/>
              </a:rPr>
              <a:t> “Run!”</a:t>
            </a:r>
            <a:endParaRPr/>
          </a:p>
        </p:txBody>
      </p:sp>
      <p:sp>
        <p:nvSpPr>
          <p:cNvPr id="163" name="Google Shape;163;p5"/>
          <p:cNvSpPr/>
          <p:nvPr/>
        </p:nvSpPr>
        <p:spPr>
          <a:xfrm>
            <a:off x="9995620" y="2198447"/>
            <a:ext cx="1621370" cy="810685"/>
          </a:xfrm>
          <a:prstGeom prst="roundRect">
            <a:avLst>
              <a:gd fmla="val 16667" name="adj"/>
            </a:avLst>
          </a:prstGeom>
          <a:solidFill>
            <a:schemeClr val="accent2"/>
          </a:solidFill>
          <a:ln cap="flat" cmpd="sng" w="12700">
            <a:solidFill>
              <a:srgbClr val="A1A1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Behavior</a:t>
            </a:r>
            <a:endParaRPr/>
          </a:p>
        </p:txBody>
      </p:sp>
      <p:pic>
        <p:nvPicPr>
          <p:cNvPr id="164" name="Google Shape;164;p5"/>
          <p:cNvPicPr preferRelativeResize="0"/>
          <p:nvPr/>
        </p:nvPicPr>
        <p:blipFill rotWithShape="1">
          <a:blip r:embed="rId5">
            <a:alphaModFix/>
          </a:blip>
          <a:srcRect b="0" l="15803" r="14546" t="0"/>
          <a:stretch/>
        </p:blipFill>
        <p:spPr>
          <a:xfrm>
            <a:off x="7349947" y="4928870"/>
            <a:ext cx="2300499" cy="1850516"/>
          </a:xfrm>
          <a:prstGeom prst="rect">
            <a:avLst/>
          </a:prstGeom>
          <a:noFill/>
          <a:ln>
            <a:noFill/>
          </a:ln>
        </p:spPr>
      </p:pic>
      <p:sp>
        <p:nvSpPr>
          <p:cNvPr id="165" name="Google Shape;165;p5"/>
          <p:cNvSpPr/>
          <p:nvPr/>
        </p:nvSpPr>
        <p:spPr>
          <a:xfrm>
            <a:off x="7698243" y="872975"/>
            <a:ext cx="1621370" cy="810685"/>
          </a:xfrm>
          <a:prstGeom prst="roundRect">
            <a:avLst>
              <a:gd fmla="val 16667" name="adj"/>
            </a:avLst>
          </a:prstGeom>
          <a:solidFill>
            <a:schemeClr val="accent2"/>
          </a:solidFill>
          <a:ln cap="flat" cmpd="sng" w="12700">
            <a:solidFill>
              <a:srgbClr val="A1A1A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Calibri"/>
              <a:buNone/>
            </a:pPr>
            <a:r>
              <a:rPr b="1" lang="en-US" sz="1800">
                <a:solidFill>
                  <a:schemeClr val="lt1"/>
                </a:solidFill>
                <a:latin typeface="Calibri"/>
                <a:ea typeface="Calibri"/>
                <a:cs typeface="Calibri"/>
                <a:sym typeface="Calibri"/>
              </a:rPr>
              <a:t>Brain</a:t>
            </a:r>
            <a:endParaRPr/>
          </a:p>
        </p:txBody>
      </p:sp>
      <p:sp>
        <p:nvSpPr>
          <p:cNvPr id="166" name="Google Shape;166;p5"/>
          <p:cNvSpPr/>
          <p:nvPr/>
        </p:nvSpPr>
        <p:spPr>
          <a:xfrm rot="-2104807">
            <a:off x="6538955" y="1379502"/>
            <a:ext cx="10668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5"/>
          <p:cNvSpPr/>
          <p:nvPr/>
        </p:nvSpPr>
        <p:spPr>
          <a:xfrm rot="8695193">
            <a:off x="6538955" y="1684302"/>
            <a:ext cx="9906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5"/>
          <p:cNvSpPr/>
          <p:nvPr/>
        </p:nvSpPr>
        <p:spPr>
          <a:xfrm rot="2360455">
            <a:off x="9309967" y="1336971"/>
            <a:ext cx="10668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5"/>
          <p:cNvSpPr/>
          <p:nvPr/>
        </p:nvSpPr>
        <p:spPr>
          <a:xfrm rot="-8439545">
            <a:off x="9309967" y="1641771"/>
            <a:ext cx="9906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5"/>
          <p:cNvSpPr/>
          <p:nvPr/>
        </p:nvSpPr>
        <p:spPr>
          <a:xfrm>
            <a:off x="8012896" y="2395541"/>
            <a:ext cx="10668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5"/>
          <p:cNvSpPr/>
          <p:nvPr/>
        </p:nvSpPr>
        <p:spPr>
          <a:xfrm rot="10800000">
            <a:off x="8012896" y="2700341"/>
            <a:ext cx="990600" cy="228600"/>
          </a:xfrm>
          <a:prstGeom prst="rightArrow">
            <a:avLst>
              <a:gd fmla="val 50000" name="adj1"/>
              <a:gd fmla="val 50000" name="adj2"/>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5"/>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Adapted 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6">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6"/>
          <p:cNvSpPr txBox="1"/>
          <p:nvPr>
            <p:ph type="title"/>
          </p:nvPr>
        </p:nvSpPr>
        <p:spPr>
          <a:xfrm>
            <a:off x="838200" y="130944"/>
            <a:ext cx="10515600" cy="69271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Neuroscience Methods</a:t>
            </a:r>
            <a:endParaRPr/>
          </a:p>
        </p:txBody>
      </p:sp>
      <p:pic>
        <p:nvPicPr>
          <p:cNvPr descr="figure1" id="178" name="Google Shape;178;p6"/>
          <p:cNvPicPr preferRelativeResize="0"/>
          <p:nvPr/>
        </p:nvPicPr>
        <p:blipFill rotWithShape="1">
          <a:blip r:embed="rId3">
            <a:alphaModFix/>
          </a:blip>
          <a:srcRect b="0" l="0" r="0" t="0"/>
          <a:stretch/>
        </p:blipFill>
        <p:spPr>
          <a:xfrm>
            <a:off x="1653052" y="699424"/>
            <a:ext cx="9029327" cy="6063490"/>
          </a:xfrm>
          <a:prstGeom prst="rect">
            <a:avLst/>
          </a:prstGeom>
          <a:noFill/>
          <a:ln>
            <a:noFill/>
          </a:ln>
        </p:spPr>
      </p:pic>
      <p:sp>
        <p:nvSpPr>
          <p:cNvPr id="179" name="Google Shape;179;p6"/>
          <p:cNvSpPr txBox="1"/>
          <p:nvPr/>
        </p:nvSpPr>
        <p:spPr>
          <a:xfrm>
            <a:off x="9937287" y="6512731"/>
            <a:ext cx="23509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(Sejnowski et al., 2014)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7"/>
          <p:cNvPicPr preferRelativeResize="0"/>
          <p:nvPr/>
        </p:nvPicPr>
        <p:blipFill rotWithShape="1">
          <a:blip r:embed="rId3">
            <a:alphaModFix/>
          </a:blip>
          <a:srcRect b="0" l="0" r="0" t="0"/>
          <a:stretch/>
        </p:blipFill>
        <p:spPr>
          <a:xfrm>
            <a:off x="6937375" y="2490422"/>
            <a:ext cx="4050066" cy="3332162"/>
          </a:xfrm>
          <a:prstGeom prst="rect">
            <a:avLst/>
          </a:prstGeom>
          <a:noFill/>
          <a:ln>
            <a:noFill/>
          </a:ln>
        </p:spPr>
      </p:pic>
      <p:sp>
        <p:nvSpPr>
          <p:cNvPr id="186" name="Google Shape;186;p7"/>
          <p:cNvSpPr txBox="1"/>
          <p:nvPr>
            <p:ph type="title"/>
          </p:nvPr>
        </p:nvSpPr>
        <p:spPr>
          <a:xfrm>
            <a:off x="513184" y="46038"/>
            <a:ext cx="1058091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EA3F2"/>
              </a:buClr>
              <a:buSzPts val="4320"/>
              <a:buFont typeface="Microsoft JhengHei"/>
              <a:buNone/>
            </a:pPr>
            <a:r>
              <a:rPr lang="en-US" sz="4320"/>
              <a:t>ELECTROENCEPHALOGRAPHY (EEG)</a:t>
            </a:r>
            <a:endParaRPr/>
          </a:p>
        </p:txBody>
      </p:sp>
      <p:pic>
        <p:nvPicPr>
          <p:cNvPr id="187" name="Google Shape;187;p7"/>
          <p:cNvPicPr preferRelativeResize="0"/>
          <p:nvPr/>
        </p:nvPicPr>
        <p:blipFill rotWithShape="1">
          <a:blip r:embed="rId4">
            <a:alphaModFix/>
          </a:blip>
          <a:srcRect b="0" l="0" r="0" t="0"/>
          <a:stretch/>
        </p:blipFill>
        <p:spPr>
          <a:xfrm>
            <a:off x="7102475" y="2647585"/>
            <a:ext cx="3695700" cy="2325231"/>
          </a:xfrm>
          <a:prstGeom prst="rect">
            <a:avLst/>
          </a:prstGeom>
          <a:noFill/>
          <a:ln>
            <a:noFill/>
          </a:ln>
        </p:spPr>
      </p:pic>
      <p:sp>
        <p:nvSpPr>
          <p:cNvPr id="188" name="Google Shape;188;p7"/>
          <p:cNvSpPr/>
          <p:nvPr/>
        </p:nvSpPr>
        <p:spPr>
          <a:xfrm>
            <a:off x="7092840" y="2639538"/>
            <a:ext cx="3721100" cy="2325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cxnSp>
        <p:nvCxnSpPr>
          <p:cNvPr id="189" name="Google Shape;189;p7"/>
          <p:cNvCxnSpPr/>
          <p:nvPr/>
        </p:nvCxnSpPr>
        <p:spPr>
          <a:xfrm>
            <a:off x="10923941" y="2520584"/>
            <a:ext cx="0" cy="2578100"/>
          </a:xfrm>
          <a:prstGeom prst="straightConnector1">
            <a:avLst/>
          </a:prstGeom>
          <a:noFill/>
          <a:ln cap="flat" cmpd="sng" w="133350">
            <a:solidFill>
              <a:srgbClr val="262626"/>
            </a:solidFill>
            <a:prstDash val="solid"/>
            <a:miter lim="800000"/>
            <a:headEnd len="sm" w="sm" type="none"/>
            <a:tailEnd len="sm" w="sm" type="none"/>
          </a:ln>
        </p:spPr>
      </p:cxnSp>
      <p:sp>
        <p:nvSpPr>
          <p:cNvPr id="190" name="Google Shape;190;p7"/>
          <p:cNvSpPr txBox="1"/>
          <p:nvPr/>
        </p:nvSpPr>
        <p:spPr>
          <a:xfrm>
            <a:off x="438539" y="1219201"/>
            <a:ext cx="10229461" cy="83099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EEG is a </a:t>
            </a:r>
            <a:r>
              <a:rPr b="1" lang="en-US" sz="2400">
                <a:solidFill>
                  <a:schemeClr val="dk1"/>
                </a:solidFill>
                <a:latin typeface="Calibri"/>
                <a:ea typeface="Calibri"/>
                <a:cs typeface="Calibri"/>
                <a:sym typeface="Calibri"/>
              </a:rPr>
              <a:t>non-invasive</a:t>
            </a: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direct</a:t>
            </a:r>
            <a:r>
              <a:rPr lang="en-US" sz="2400">
                <a:solidFill>
                  <a:schemeClr val="dk1"/>
                </a:solidFill>
                <a:latin typeface="Calibri"/>
                <a:ea typeface="Calibri"/>
                <a:cs typeface="Calibri"/>
                <a:sym typeface="Calibri"/>
              </a:rPr>
              <a:t> and </a:t>
            </a:r>
            <a:r>
              <a:rPr b="1" lang="en-US" sz="2400">
                <a:solidFill>
                  <a:schemeClr val="dk1"/>
                </a:solidFill>
                <a:latin typeface="Calibri"/>
                <a:ea typeface="Calibri"/>
                <a:cs typeface="Calibri"/>
                <a:sym typeface="Calibri"/>
              </a:rPr>
              <a:t>continuous</a:t>
            </a:r>
            <a:r>
              <a:rPr lang="en-US" sz="2400">
                <a:solidFill>
                  <a:schemeClr val="dk1"/>
                </a:solidFill>
                <a:latin typeface="Calibri"/>
                <a:ea typeface="Calibri"/>
                <a:cs typeface="Calibri"/>
                <a:sym typeface="Calibri"/>
              </a:rPr>
              <a:t> measure of the changes in electrical potentials </a:t>
            </a:r>
            <a:r>
              <a:rPr b="1" lang="en-US" sz="2400">
                <a:solidFill>
                  <a:schemeClr val="dk1"/>
                </a:solidFill>
                <a:latin typeface="Calibri"/>
                <a:ea typeface="Calibri"/>
                <a:cs typeface="Calibri"/>
                <a:sym typeface="Calibri"/>
              </a:rPr>
              <a:t>at the scalp </a:t>
            </a:r>
            <a:r>
              <a:rPr lang="en-US" sz="2400">
                <a:solidFill>
                  <a:schemeClr val="dk1"/>
                </a:solidFill>
                <a:latin typeface="Calibri"/>
                <a:ea typeface="Calibri"/>
                <a:cs typeface="Calibri"/>
                <a:sym typeface="Calibri"/>
              </a:rPr>
              <a:t>produced by neural activity in </a:t>
            </a:r>
            <a:r>
              <a:rPr b="1" lang="en-US" sz="2400">
                <a:solidFill>
                  <a:schemeClr val="dk1"/>
                </a:solidFill>
                <a:latin typeface="Calibri"/>
                <a:ea typeface="Calibri"/>
                <a:cs typeface="Calibri"/>
                <a:sym typeface="Calibri"/>
              </a:rPr>
              <a:t>REAL time</a:t>
            </a:r>
            <a:r>
              <a:rPr lang="en-US" sz="24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191" name="Google Shape;191;p7"/>
          <p:cNvSpPr txBox="1"/>
          <p:nvPr/>
        </p:nvSpPr>
        <p:spPr>
          <a:xfrm>
            <a:off x="4772506" y="5822584"/>
            <a:ext cx="168469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BFBFBF"/>
              </a:buClr>
              <a:buSzPts val="1200"/>
              <a:buFont typeface="Calibri"/>
              <a:buNone/>
            </a:pPr>
            <a:r>
              <a:rPr lang="en-US" sz="1200">
                <a:solidFill>
                  <a:srgbClr val="BFBFBF"/>
                </a:solidFill>
                <a:latin typeface="Calibri"/>
                <a:ea typeface="Calibri"/>
                <a:cs typeface="Calibri"/>
                <a:sym typeface="Calibri"/>
              </a:rPr>
              <a:t>Brain Vision EEG System</a:t>
            </a:r>
            <a:endParaRPr sz="1800">
              <a:solidFill>
                <a:schemeClr val="dk1"/>
              </a:solidFill>
              <a:latin typeface="Calibri"/>
              <a:ea typeface="Calibri"/>
              <a:cs typeface="Calibri"/>
              <a:sym typeface="Calibri"/>
            </a:endParaRPr>
          </a:p>
        </p:txBody>
      </p:sp>
      <p:sp>
        <p:nvSpPr>
          <p:cNvPr id="192" name="Google Shape;192;p7"/>
          <p:cNvSpPr/>
          <p:nvPr/>
        </p:nvSpPr>
        <p:spPr>
          <a:xfrm>
            <a:off x="-66761" y="6474812"/>
            <a:ext cx="45318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Adapted From “PURSUE Introduction to EEG/ERP”. [PowerPoint Presentation] by C. M. Bukach, J. W. Couperus, &amp; C. L. Reed, 2020, </a:t>
            </a:r>
            <a:r>
              <a:rPr lang="en-US" sz="1000" u="sng">
                <a:solidFill>
                  <a:srgbClr val="000000"/>
                </a:solidFill>
                <a:latin typeface="Calibri"/>
                <a:ea typeface="Calibri"/>
                <a:cs typeface="Calibri"/>
                <a:sym typeface="Calibri"/>
                <a:hlinkClick r:id="rId5">
                  <a:extLst>
                    <a:ext uri="{A12FA001-AC4F-418D-AE19-62706E023703}">
                      <ahyp:hlinkClr val="tx"/>
                    </a:ext>
                  </a:extLst>
                </a:hlinkClick>
              </a:rPr>
              <a:t> www.pursueerp.com</a:t>
            </a:r>
            <a:r>
              <a:rPr lang="en-US" sz="1000">
                <a:solidFill>
                  <a:srgbClr val="000000"/>
                </a:solidFill>
                <a:latin typeface="Calibri"/>
                <a:ea typeface="Calibri"/>
                <a:cs typeface="Calibri"/>
                <a:sym typeface="Calibri"/>
              </a:rPr>
              <a:t>. CC BY-NC-SA.</a:t>
            </a:r>
            <a:endParaRPr/>
          </a:p>
        </p:txBody>
      </p:sp>
      <p:pic>
        <p:nvPicPr>
          <p:cNvPr id="193" name="Google Shape;193;p7"/>
          <p:cNvPicPr preferRelativeResize="0"/>
          <p:nvPr/>
        </p:nvPicPr>
        <p:blipFill rotWithShape="1">
          <a:blip r:embed="rId6">
            <a:alphaModFix/>
          </a:blip>
          <a:srcRect b="0" l="0" r="0" t="0"/>
          <a:stretch/>
        </p:blipFill>
        <p:spPr>
          <a:xfrm>
            <a:off x="1666347" y="2490422"/>
            <a:ext cx="3677925" cy="31466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5000"/>
                                        <p:tgtEl>
                                          <p:spTgt spid="188"/>
                                        </p:tgtEl>
                                      </p:cBhvr>
                                    </p:animEffect>
                                    <p:set>
                                      <p:cBhvr>
                                        <p:cTn dur="1" fill="hold">
                                          <p:stCondLst>
                                            <p:cond delay="5000"/>
                                          </p:stCondLst>
                                        </p:cTn>
                                        <p:tgtEl>
                                          <p:spTgt spid="1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8"/>
          <p:cNvSpPr txBox="1"/>
          <p:nvPr>
            <p:ph type="title"/>
          </p:nvPr>
        </p:nvSpPr>
        <p:spPr>
          <a:xfrm>
            <a:off x="838200" y="130944"/>
            <a:ext cx="10515600" cy="69271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Neuroscience Methods</a:t>
            </a:r>
            <a:endParaRPr/>
          </a:p>
        </p:txBody>
      </p:sp>
      <p:pic>
        <p:nvPicPr>
          <p:cNvPr descr="figure1" id="199" name="Google Shape;199;p8"/>
          <p:cNvPicPr preferRelativeResize="0"/>
          <p:nvPr/>
        </p:nvPicPr>
        <p:blipFill rotWithShape="1">
          <a:blip r:embed="rId3">
            <a:alphaModFix/>
          </a:blip>
          <a:srcRect b="0" l="0" r="0" t="0"/>
          <a:stretch/>
        </p:blipFill>
        <p:spPr>
          <a:xfrm>
            <a:off x="1653052" y="699424"/>
            <a:ext cx="9029327" cy="6063490"/>
          </a:xfrm>
          <a:prstGeom prst="rect">
            <a:avLst/>
          </a:prstGeom>
          <a:noFill/>
          <a:ln>
            <a:noFill/>
          </a:ln>
        </p:spPr>
      </p:pic>
      <p:sp>
        <p:nvSpPr>
          <p:cNvPr id="200" name="Google Shape;200;p8"/>
          <p:cNvSpPr txBox="1"/>
          <p:nvPr/>
        </p:nvSpPr>
        <p:spPr>
          <a:xfrm>
            <a:off x="9937287" y="6512731"/>
            <a:ext cx="23509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(Sejnowski et al., 2014)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9"/>
          <p:cNvSpPr txBox="1"/>
          <p:nvPr>
            <p:ph type="title"/>
          </p:nvPr>
        </p:nvSpPr>
        <p:spPr>
          <a:xfrm>
            <a:off x="838200" y="95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Fun facts: brief history of EEG</a:t>
            </a:r>
            <a:endParaRPr/>
          </a:p>
        </p:txBody>
      </p:sp>
      <p:sp>
        <p:nvSpPr>
          <p:cNvPr id="206" name="Google Shape;206;p9"/>
          <p:cNvSpPr txBox="1"/>
          <p:nvPr>
            <p:ph idx="1" type="body"/>
          </p:nvPr>
        </p:nvSpPr>
        <p:spPr>
          <a:xfrm>
            <a:off x="838200" y="1155701"/>
            <a:ext cx="7421813" cy="46482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Hans Berger invented the EEG in 1924</a:t>
            </a:r>
            <a:endParaRPr/>
          </a:p>
          <a:p>
            <a:pPr indent="-228600" lvl="1" marL="685800" rtl="0" algn="l">
              <a:lnSpc>
                <a:spcPct val="90000"/>
              </a:lnSpc>
              <a:spcBef>
                <a:spcPts val="500"/>
              </a:spcBef>
              <a:spcAft>
                <a:spcPts val="0"/>
              </a:spcAft>
              <a:buClr>
                <a:schemeClr val="dk1"/>
              </a:buClr>
              <a:buSzPct val="100000"/>
              <a:buChar char="•"/>
            </a:pPr>
            <a:r>
              <a:rPr lang="en-US"/>
              <a:t>Wanted to study telepathy</a:t>
            </a:r>
            <a:endParaRPr/>
          </a:p>
          <a:p>
            <a:pPr indent="-228600" lvl="1" marL="685800" rtl="0" algn="l">
              <a:lnSpc>
                <a:spcPct val="90000"/>
              </a:lnSpc>
              <a:spcBef>
                <a:spcPts val="500"/>
              </a:spcBef>
              <a:spcAft>
                <a:spcPts val="0"/>
              </a:spcAft>
              <a:buClr>
                <a:schemeClr val="dk1"/>
              </a:buClr>
              <a:buSzPct val="100000"/>
              <a:buChar char="•"/>
            </a:pPr>
            <a:r>
              <a:rPr lang="en-US"/>
              <a:t>Discovered alpha waves</a:t>
            </a:r>
            <a:endParaRPr/>
          </a:p>
          <a:p>
            <a:pPr indent="-87630" lvl="1" marL="685800" rtl="0" algn="l">
              <a:lnSpc>
                <a:spcPct val="90000"/>
              </a:lnSpc>
              <a:spcBef>
                <a:spcPts val="5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First studies using EEG to study cognition via experiments in 60s – 70s</a:t>
            </a:r>
            <a:endParaRPr/>
          </a:p>
          <a:p>
            <a:pPr indent="-87630" lvl="1" marL="685800" rtl="0" algn="l">
              <a:lnSpc>
                <a:spcPct val="90000"/>
              </a:lnSpc>
              <a:spcBef>
                <a:spcPts val="5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EEG really took off in 80s via advances in computers</a:t>
            </a:r>
            <a:endParaRPr/>
          </a:p>
          <a:p>
            <a:pPr indent="-87629" lvl="0" marL="228600" rtl="0" algn="l">
              <a:lnSpc>
                <a:spcPct val="90000"/>
              </a:lnSpc>
              <a:spcBef>
                <a:spcPts val="1000"/>
              </a:spcBef>
              <a:spcAft>
                <a:spcPts val="0"/>
              </a:spcAft>
              <a:buClr>
                <a:schemeClr val="dk1"/>
              </a:buClr>
              <a:buSzPct val="100000"/>
              <a:buNone/>
            </a:pPr>
            <a:r>
              <a:t/>
            </a:r>
            <a:endParaRPr sz="2400"/>
          </a:p>
          <a:p>
            <a:pPr indent="-228600" lvl="0" marL="228600" rtl="0" algn="l">
              <a:lnSpc>
                <a:spcPct val="90000"/>
              </a:lnSpc>
              <a:spcBef>
                <a:spcPts val="1000"/>
              </a:spcBef>
              <a:spcAft>
                <a:spcPts val="0"/>
              </a:spcAft>
              <a:buClr>
                <a:schemeClr val="dk1"/>
              </a:buClr>
              <a:buSzPct val="100000"/>
              <a:buChar char="•"/>
            </a:pPr>
            <a:r>
              <a:rPr lang="en-US"/>
              <a:t>Initially thought fMRI might supplant EEG. </a:t>
            </a:r>
            <a:endParaRPr/>
          </a:p>
          <a:p>
            <a:pPr indent="-228600" lvl="1" marL="685800" rtl="0" algn="l">
              <a:lnSpc>
                <a:spcPct val="90000"/>
              </a:lnSpc>
              <a:spcBef>
                <a:spcPts val="500"/>
              </a:spcBef>
              <a:spcAft>
                <a:spcPts val="0"/>
              </a:spcAft>
              <a:buClr>
                <a:schemeClr val="dk1"/>
              </a:buClr>
              <a:buSzPct val="100000"/>
              <a:buChar char="•"/>
            </a:pPr>
            <a:r>
              <a:rPr lang="en-US"/>
              <a:t>Now clear that EEG and fMRI are complementary approaches (space vs. time)</a:t>
            </a:r>
            <a:endParaRPr/>
          </a:p>
        </p:txBody>
      </p:sp>
      <p:pic>
        <p:nvPicPr>
          <p:cNvPr id="207" name="Google Shape;207;p9"/>
          <p:cNvPicPr preferRelativeResize="0"/>
          <p:nvPr/>
        </p:nvPicPr>
        <p:blipFill rotWithShape="1">
          <a:blip r:embed="rId3">
            <a:alphaModFix/>
          </a:blip>
          <a:srcRect b="0" l="0" r="0" t="0"/>
          <a:stretch/>
        </p:blipFill>
        <p:spPr>
          <a:xfrm>
            <a:off x="8927430" y="513465"/>
            <a:ext cx="3093787" cy="1910109"/>
          </a:xfrm>
          <a:prstGeom prst="rect">
            <a:avLst/>
          </a:prstGeom>
          <a:noFill/>
          <a:ln>
            <a:noFill/>
          </a:ln>
        </p:spPr>
      </p:pic>
      <p:pic>
        <p:nvPicPr>
          <p:cNvPr id="208" name="Google Shape;208;p9"/>
          <p:cNvPicPr preferRelativeResize="0"/>
          <p:nvPr/>
        </p:nvPicPr>
        <p:blipFill rotWithShape="1">
          <a:blip r:embed="rId4">
            <a:alphaModFix/>
          </a:blip>
          <a:srcRect b="0" l="0" r="0" t="0"/>
          <a:stretch/>
        </p:blipFill>
        <p:spPr>
          <a:xfrm>
            <a:off x="8925692" y="2770291"/>
            <a:ext cx="2087470" cy="1674261"/>
          </a:xfrm>
          <a:prstGeom prst="rect">
            <a:avLst/>
          </a:prstGeom>
          <a:noFill/>
          <a:ln>
            <a:noFill/>
          </a:ln>
        </p:spPr>
      </p:pic>
      <p:pic>
        <p:nvPicPr>
          <p:cNvPr id="209" name="Google Shape;209;p9"/>
          <p:cNvPicPr preferRelativeResize="0"/>
          <p:nvPr/>
        </p:nvPicPr>
        <p:blipFill rotWithShape="1">
          <a:blip r:embed="rId5">
            <a:alphaModFix/>
          </a:blip>
          <a:srcRect b="0" l="0" r="0" t="0"/>
          <a:stretch/>
        </p:blipFill>
        <p:spPr>
          <a:xfrm>
            <a:off x="8927430" y="4880276"/>
            <a:ext cx="2085732" cy="167426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2018-12-08T16:08:57Z</dcterms:created>
  <dc:creator>George Arthur Buzzell</dc:creator>
</cp:coreProperties>
</file>